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35"/>
  </p:notesMasterIdLst>
  <p:sldIdLst>
    <p:sldId id="256" r:id="rId3"/>
    <p:sldId id="257" r:id="rId4"/>
    <p:sldId id="258" r:id="rId5"/>
    <p:sldId id="259" r:id="rId6"/>
    <p:sldId id="260" r:id="rId7"/>
    <p:sldId id="261" r:id="rId8"/>
    <p:sldId id="262" r:id="rId9"/>
    <p:sldId id="263" r:id="rId10"/>
    <p:sldId id="288" r:id="rId11"/>
    <p:sldId id="265" r:id="rId12"/>
    <p:sldId id="290" r:id="rId13"/>
    <p:sldId id="291" r:id="rId14"/>
    <p:sldId id="268" r:id="rId15"/>
    <p:sldId id="276" r:id="rId16"/>
    <p:sldId id="275" r:id="rId17"/>
    <p:sldId id="277" r:id="rId18"/>
    <p:sldId id="292" r:id="rId19"/>
    <p:sldId id="294" r:id="rId20"/>
    <p:sldId id="295" r:id="rId21"/>
    <p:sldId id="296" r:id="rId22"/>
    <p:sldId id="297" r:id="rId23"/>
    <p:sldId id="278" r:id="rId24"/>
    <p:sldId id="299" r:id="rId25"/>
    <p:sldId id="300" r:id="rId26"/>
    <p:sldId id="303" r:id="rId27"/>
    <p:sldId id="304" r:id="rId28"/>
    <p:sldId id="301" r:id="rId29"/>
    <p:sldId id="281" r:id="rId30"/>
    <p:sldId id="282" r:id="rId31"/>
    <p:sldId id="283" r:id="rId32"/>
    <p:sldId id="284" r:id="rId33"/>
    <p:sldId id="286"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iOslmPseGmc2uZCHMqUeqaCrlah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9ef4f849db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9ef4f849db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can observe that the blue points belonging to the Customers retained by the company and orange not retained.</a:t>
            </a:r>
            <a:endParaRPr/>
          </a:p>
          <a:p>
            <a:pPr marL="0" lvl="0" indent="0" algn="l" rtl="0">
              <a:spcBef>
                <a:spcPts val="0"/>
              </a:spcBef>
              <a:spcAft>
                <a:spcPts val="0"/>
              </a:spcAft>
              <a:buNone/>
            </a:pPr>
            <a:r>
              <a:rPr lang="en-US"/>
              <a:t>In each plot we could observe the blue points are more which mean the customers retained are high in the dataset</a:t>
            </a:r>
            <a:endParaRPr/>
          </a:p>
          <a:p>
            <a:pPr marL="0" lvl="0" indent="0" algn="l" rtl="0">
              <a:spcBef>
                <a:spcPts val="0"/>
              </a:spcBef>
              <a:spcAft>
                <a:spcPts val="0"/>
              </a:spcAft>
              <a:buNone/>
            </a:pPr>
            <a:endParaRPr/>
          </a:p>
        </p:txBody>
      </p:sp>
      <p:sp>
        <p:nvSpPr>
          <p:cNvPr id="288" name="Google Shape;288;g19ef4f849db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9ef4f849db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9ef4f849db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can observe that the blue points belonging to the Customers retained by the company and orange not retained.</a:t>
            </a:r>
            <a:endParaRPr/>
          </a:p>
          <a:p>
            <a:pPr marL="0" lvl="0" indent="0" algn="l" rtl="0">
              <a:spcBef>
                <a:spcPts val="0"/>
              </a:spcBef>
              <a:spcAft>
                <a:spcPts val="0"/>
              </a:spcAft>
              <a:buNone/>
            </a:pPr>
            <a:r>
              <a:rPr lang="en-US"/>
              <a:t>In each plot we could observe the blue points are more which mean the customers retained are high in the dataset</a:t>
            </a:r>
            <a:endParaRPr/>
          </a:p>
          <a:p>
            <a:pPr marL="0" lvl="0" indent="0" algn="l" rtl="0">
              <a:spcBef>
                <a:spcPts val="0"/>
              </a:spcBef>
              <a:spcAft>
                <a:spcPts val="0"/>
              </a:spcAft>
              <a:buNone/>
            </a:pPr>
            <a:endParaRPr/>
          </a:p>
        </p:txBody>
      </p:sp>
      <p:sp>
        <p:nvSpPr>
          <p:cNvPr id="288" name="Google Shape;288;g19ef4f849db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3358816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9ef4f849db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9ef4f849db_0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can observe that the blue points belonging to the Customers retained by the company and orange not retained.</a:t>
            </a:r>
            <a:endParaRPr/>
          </a:p>
          <a:p>
            <a:pPr marL="0" lvl="0" indent="0" algn="l" rtl="0">
              <a:spcBef>
                <a:spcPts val="0"/>
              </a:spcBef>
              <a:spcAft>
                <a:spcPts val="0"/>
              </a:spcAft>
              <a:buNone/>
            </a:pPr>
            <a:r>
              <a:rPr lang="en-US"/>
              <a:t>In each plot we could observe the blue points are more which mean the customers retained are high in the dataset</a:t>
            </a:r>
            <a:endParaRPr/>
          </a:p>
          <a:p>
            <a:pPr marL="0" lvl="0" indent="0" algn="l" rtl="0">
              <a:spcBef>
                <a:spcPts val="0"/>
              </a:spcBef>
              <a:spcAft>
                <a:spcPts val="0"/>
              </a:spcAft>
              <a:buNone/>
            </a:pPr>
            <a:endParaRPr/>
          </a:p>
        </p:txBody>
      </p:sp>
      <p:sp>
        <p:nvSpPr>
          <p:cNvPr id="288" name="Google Shape;288;g19ef4f849db_0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145184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9ccb858d6f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19ccb858d6f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050">
                <a:solidFill>
                  <a:srgbClr val="242424"/>
                </a:solidFill>
                <a:highlight>
                  <a:srgbClr val="FFFFFF"/>
                </a:highlight>
                <a:latin typeface="Arial"/>
                <a:ea typeface="Arial"/>
                <a:cs typeface="Arial"/>
                <a:sym typeface="Arial"/>
              </a:rPr>
              <a:t>Mainly here we focused on Exploratory data analysis, data pre-processing, Machine learning models, and Evaluation metrics. data analysis, data pre-processing, Machine learning models, and Evaluation metrics.</a:t>
            </a:r>
            <a:endParaRPr sz="1050">
              <a:solidFill>
                <a:srgbClr val="242424"/>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050">
                <a:solidFill>
                  <a:srgbClr val="242424"/>
                </a:solidFill>
                <a:highlight>
                  <a:srgbClr val="FFFFFF"/>
                </a:highlight>
                <a:latin typeface="Arial"/>
                <a:ea typeface="Arial"/>
                <a:cs typeface="Arial"/>
                <a:sym typeface="Arial"/>
              </a:rPr>
              <a:t>The project uses machine learning models to predict customer churn rate</a:t>
            </a:r>
            <a:endParaRPr sz="1050">
              <a:solidFill>
                <a:srgbClr val="242424"/>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050">
                <a:solidFill>
                  <a:srgbClr val="242424"/>
                </a:solidFill>
                <a:highlight>
                  <a:srgbClr val="FFFFFF"/>
                </a:highlight>
                <a:latin typeface="Arial"/>
                <a:ea typeface="Arial"/>
                <a:cs typeface="Arial"/>
                <a:sym typeface="Arial"/>
              </a:rPr>
              <a:t>We got the data set from the kaggle website but its orginated from IBM dataset, with 7063 samples, with 21 features (19 features</a:t>
            </a:r>
            <a:endParaRPr sz="1050">
              <a:solidFill>
                <a:srgbClr val="242424"/>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050">
                <a:solidFill>
                  <a:srgbClr val="242424"/>
                </a:solidFill>
                <a:highlight>
                  <a:srgbClr val="FFFFFF"/>
                </a:highlight>
                <a:latin typeface="Arial"/>
                <a:ea typeface="Arial"/>
                <a:cs typeface="Arial"/>
                <a:sym typeface="Arial"/>
              </a:rPr>
              <a:t>missing the target variable "churn").</a:t>
            </a:r>
            <a:endParaRPr sz="1050">
              <a:solidFill>
                <a:srgbClr val="242424"/>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US" sz="1050">
                <a:solidFill>
                  <a:srgbClr val="242424"/>
                </a:solidFill>
                <a:highlight>
                  <a:srgbClr val="FFFFFF"/>
                </a:highlight>
                <a:latin typeface="Arial"/>
                <a:ea typeface="Arial"/>
                <a:cs typeface="Arial"/>
                <a:sym typeface="Arial"/>
              </a:rPr>
              <a:t>Next step is data preprocessing, which includes data cleaning and data filtering where replacing NAN values with meaningful mean</a:t>
            </a:r>
            <a:endParaRPr sz="1050">
              <a:solidFill>
                <a:srgbClr val="242424"/>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100"/>
              <a:buNone/>
            </a:pPr>
            <a:r>
              <a:rPr lang="en-US" sz="1050">
                <a:solidFill>
                  <a:srgbClr val="242424"/>
                </a:solidFill>
                <a:highlight>
                  <a:srgbClr val="FFFFFF"/>
                </a:highlight>
                <a:latin typeface="Arial"/>
                <a:ea typeface="Arial"/>
                <a:cs typeface="Arial"/>
                <a:sym typeface="Arial"/>
              </a:rPr>
              <a:t>under sampling, one hot coding, and PCA then we divide the data set to training data and testing data set for our predictions and we aplly machine learning models on it we have used 3 ML models 1. logistic,2.random forest 3. Decision Tree and we are using ada boost technique to increase the efficiency of the binary classifiers  and later we are comparing the test accuracy of the classifiers which will be further explained.</a:t>
            </a:r>
            <a:endParaRPr/>
          </a:p>
        </p:txBody>
      </p:sp>
      <p:sp>
        <p:nvSpPr>
          <p:cNvPr id="310" name="Google Shape;310;g19ccb858d6f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9ccb858d6f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5" name="Google Shape;365;g19ccb858d6f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19ccb858d6f_0_9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9ef4f849db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9ef4f849db_0_1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Here we are splitting the data, having test size 0.3 that is 30% of the data, and train data 70%</a:t>
            </a:r>
            <a:endParaRPr/>
          </a:p>
          <a:p>
            <a:pPr marL="0" lvl="0" indent="0" algn="l" rtl="0">
              <a:spcBef>
                <a:spcPts val="0"/>
              </a:spcBef>
              <a:spcAft>
                <a:spcPts val="0"/>
              </a:spcAft>
              <a:buNone/>
            </a:pPr>
            <a:r>
              <a:rPr lang="en-US"/>
              <a:t>We took the features from PCA which is 23 features having 100% variance.</a:t>
            </a:r>
            <a:endParaRPr/>
          </a:p>
        </p:txBody>
      </p:sp>
      <p:sp>
        <p:nvSpPr>
          <p:cNvPr id="359" name="Google Shape;359;g19ef4f849db_0_1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9ccb858d6f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9ccb858d6f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we are using</a:t>
            </a:r>
            <a:r>
              <a:rPr lang="en-US" b="1"/>
              <a:t> newton cg and lbfs solvers </a:t>
            </a:r>
            <a:r>
              <a:rPr lang="en-US"/>
              <a:t>to </a:t>
            </a:r>
            <a:r>
              <a:rPr lang="en-US" b="1"/>
              <a:t>minimize the errors</a:t>
            </a:r>
            <a:r>
              <a:rPr lang="en-US"/>
              <a:t> .</a:t>
            </a:r>
            <a:endParaRPr/>
          </a:p>
          <a:p>
            <a:pPr marL="0" lvl="0" indent="0" algn="l" rtl="0">
              <a:lnSpc>
                <a:spcPct val="100000"/>
              </a:lnSpc>
              <a:spcBef>
                <a:spcPts val="0"/>
              </a:spcBef>
              <a:spcAft>
                <a:spcPts val="0"/>
              </a:spcAft>
              <a:buSzPts val="1400"/>
              <a:buNone/>
            </a:pPr>
            <a:r>
              <a:rPr lang="en-US"/>
              <a:t>We used</a:t>
            </a:r>
            <a:r>
              <a:rPr lang="en-US" b="1"/>
              <a:t> l2 regularization</a:t>
            </a:r>
            <a:r>
              <a:rPr lang="en-US"/>
              <a:t> .</a:t>
            </a:r>
            <a:endParaRPr/>
          </a:p>
          <a:p>
            <a:pPr marL="0" lvl="0" indent="0" algn="l" rtl="0">
              <a:lnSpc>
                <a:spcPct val="100000"/>
              </a:lnSpc>
              <a:spcBef>
                <a:spcPts val="0"/>
              </a:spcBef>
              <a:spcAft>
                <a:spcPts val="0"/>
              </a:spcAft>
              <a:buSzPts val="1400"/>
              <a:buNone/>
            </a:pPr>
            <a:r>
              <a:rPr lang="en-US"/>
              <a:t> The </a:t>
            </a:r>
            <a:r>
              <a:rPr lang="en-US" b="1"/>
              <a:t>C </a:t>
            </a:r>
            <a:r>
              <a:rPr lang="en-US"/>
              <a:t>list is weights </a:t>
            </a:r>
            <a:r>
              <a:rPr lang="en-US" b="1"/>
              <a:t>assigned </a:t>
            </a:r>
            <a:r>
              <a:rPr lang="en-US"/>
              <a:t>to the regularizers </a:t>
            </a:r>
            <a:endParaRPr/>
          </a:p>
          <a:p>
            <a:pPr marL="0" lvl="0" indent="0" algn="l" rtl="0">
              <a:lnSpc>
                <a:spcPct val="100000"/>
              </a:lnSpc>
              <a:spcBef>
                <a:spcPts val="0"/>
              </a:spcBef>
              <a:spcAft>
                <a:spcPts val="0"/>
              </a:spcAft>
              <a:buSzPts val="1400"/>
              <a:buNone/>
            </a:pPr>
            <a:r>
              <a:rPr lang="en-US" b="1"/>
              <a:t>Grid search cv</a:t>
            </a:r>
            <a:r>
              <a:rPr lang="en-US"/>
              <a:t> is used to select the optimal parameter which shows best accuracy, cv = 5 is 5 no of folds,</a:t>
            </a:r>
            <a:endParaRPr/>
          </a:p>
          <a:p>
            <a:pPr marL="0" lvl="0" indent="0" algn="l" rtl="0">
              <a:lnSpc>
                <a:spcPct val="100000"/>
              </a:lnSpc>
              <a:spcBef>
                <a:spcPts val="0"/>
              </a:spcBef>
              <a:spcAft>
                <a:spcPts val="0"/>
              </a:spcAft>
              <a:buSzPts val="1400"/>
              <a:buNone/>
            </a:pPr>
            <a:r>
              <a:rPr lang="en-US"/>
              <a:t> </a:t>
            </a:r>
            <a:r>
              <a:rPr lang="en-US" b="1"/>
              <a:t>verbose =2 is to print scor</a:t>
            </a:r>
            <a:r>
              <a:rPr lang="en-US"/>
              <a:t>e.</a:t>
            </a:r>
            <a:endParaRPr/>
          </a:p>
          <a:p>
            <a:pPr marL="0" lvl="0" indent="0" algn="l" rtl="0">
              <a:lnSpc>
                <a:spcPct val="100000"/>
              </a:lnSpc>
              <a:spcBef>
                <a:spcPts val="0"/>
              </a:spcBef>
              <a:spcAft>
                <a:spcPts val="0"/>
              </a:spcAft>
              <a:buSzPts val="1400"/>
              <a:buNone/>
            </a:pPr>
            <a:endParaRPr/>
          </a:p>
        </p:txBody>
      </p:sp>
      <p:sp>
        <p:nvSpPr>
          <p:cNvPr id="372" name="Google Shape;372;g19ccb858d6f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9ccb858d6f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9ccb858d6f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we are using</a:t>
            </a:r>
            <a:r>
              <a:rPr lang="en-US" b="1"/>
              <a:t> newton cg and lbfs solvers </a:t>
            </a:r>
            <a:r>
              <a:rPr lang="en-US"/>
              <a:t>to </a:t>
            </a:r>
            <a:r>
              <a:rPr lang="en-US" b="1"/>
              <a:t>minimize the errors</a:t>
            </a:r>
            <a:r>
              <a:rPr lang="en-US"/>
              <a:t> .</a:t>
            </a:r>
            <a:endParaRPr/>
          </a:p>
          <a:p>
            <a:pPr marL="0" lvl="0" indent="0" algn="l" rtl="0">
              <a:lnSpc>
                <a:spcPct val="100000"/>
              </a:lnSpc>
              <a:spcBef>
                <a:spcPts val="0"/>
              </a:spcBef>
              <a:spcAft>
                <a:spcPts val="0"/>
              </a:spcAft>
              <a:buSzPts val="1400"/>
              <a:buNone/>
            </a:pPr>
            <a:r>
              <a:rPr lang="en-US"/>
              <a:t>We used</a:t>
            </a:r>
            <a:r>
              <a:rPr lang="en-US" b="1"/>
              <a:t> l2 regularization</a:t>
            </a:r>
            <a:r>
              <a:rPr lang="en-US"/>
              <a:t> .</a:t>
            </a:r>
            <a:endParaRPr/>
          </a:p>
          <a:p>
            <a:pPr marL="0" lvl="0" indent="0" algn="l" rtl="0">
              <a:lnSpc>
                <a:spcPct val="100000"/>
              </a:lnSpc>
              <a:spcBef>
                <a:spcPts val="0"/>
              </a:spcBef>
              <a:spcAft>
                <a:spcPts val="0"/>
              </a:spcAft>
              <a:buSzPts val="1400"/>
              <a:buNone/>
            </a:pPr>
            <a:r>
              <a:rPr lang="en-US"/>
              <a:t> The </a:t>
            </a:r>
            <a:r>
              <a:rPr lang="en-US" b="1"/>
              <a:t>C </a:t>
            </a:r>
            <a:r>
              <a:rPr lang="en-US"/>
              <a:t>list is weights </a:t>
            </a:r>
            <a:r>
              <a:rPr lang="en-US" b="1"/>
              <a:t>assigned </a:t>
            </a:r>
            <a:r>
              <a:rPr lang="en-US"/>
              <a:t>to the regularizers </a:t>
            </a:r>
            <a:endParaRPr/>
          </a:p>
          <a:p>
            <a:pPr marL="0" lvl="0" indent="0" algn="l" rtl="0">
              <a:lnSpc>
                <a:spcPct val="100000"/>
              </a:lnSpc>
              <a:spcBef>
                <a:spcPts val="0"/>
              </a:spcBef>
              <a:spcAft>
                <a:spcPts val="0"/>
              </a:spcAft>
              <a:buSzPts val="1400"/>
              <a:buNone/>
            </a:pPr>
            <a:r>
              <a:rPr lang="en-US" b="1"/>
              <a:t>Grid search cv</a:t>
            </a:r>
            <a:r>
              <a:rPr lang="en-US"/>
              <a:t> is used to select the optimal parameter which shows best accuracy, cv = 5 is 5 no of folds,</a:t>
            </a:r>
            <a:endParaRPr/>
          </a:p>
          <a:p>
            <a:pPr marL="0" lvl="0" indent="0" algn="l" rtl="0">
              <a:lnSpc>
                <a:spcPct val="100000"/>
              </a:lnSpc>
              <a:spcBef>
                <a:spcPts val="0"/>
              </a:spcBef>
              <a:spcAft>
                <a:spcPts val="0"/>
              </a:spcAft>
              <a:buSzPts val="1400"/>
              <a:buNone/>
            </a:pPr>
            <a:r>
              <a:rPr lang="en-US"/>
              <a:t> </a:t>
            </a:r>
            <a:r>
              <a:rPr lang="en-US" b="1"/>
              <a:t>verbose =2 is to print scor</a:t>
            </a:r>
            <a:r>
              <a:rPr lang="en-US"/>
              <a:t>e.</a:t>
            </a:r>
            <a:endParaRPr/>
          </a:p>
          <a:p>
            <a:pPr marL="0" lvl="0" indent="0" algn="l" rtl="0">
              <a:lnSpc>
                <a:spcPct val="100000"/>
              </a:lnSpc>
              <a:spcBef>
                <a:spcPts val="0"/>
              </a:spcBef>
              <a:spcAft>
                <a:spcPts val="0"/>
              </a:spcAft>
              <a:buSzPts val="1400"/>
              <a:buNone/>
            </a:pPr>
            <a:endParaRPr/>
          </a:p>
        </p:txBody>
      </p:sp>
      <p:sp>
        <p:nvSpPr>
          <p:cNvPr id="372" name="Google Shape;372;g19ccb858d6f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extLst>
      <p:ext uri="{BB962C8B-B14F-4D97-AF65-F5344CB8AC3E}">
        <p14:creationId xmlns:p14="http://schemas.microsoft.com/office/powerpoint/2010/main" val="239224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9ccb858d6f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9ccb858d6f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we are using</a:t>
            </a:r>
            <a:r>
              <a:rPr lang="en-US" b="1"/>
              <a:t> newton cg and lbfs solvers </a:t>
            </a:r>
            <a:r>
              <a:rPr lang="en-US"/>
              <a:t>to </a:t>
            </a:r>
            <a:r>
              <a:rPr lang="en-US" b="1"/>
              <a:t>minimize the errors</a:t>
            </a:r>
            <a:r>
              <a:rPr lang="en-US"/>
              <a:t> .</a:t>
            </a:r>
            <a:endParaRPr/>
          </a:p>
          <a:p>
            <a:pPr marL="0" lvl="0" indent="0" algn="l" rtl="0">
              <a:lnSpc>
                <a:spcPct val="100000"/>
              </a:lnSpc>
              <a:spcBef>
                <a:spcPts val="0"/>
              </a:spcBef>
              <a:spcAft>
                <a:spcPts val="0"/>
              </a:spcAft>
              <a:buSzPts val="1400"/>
              <a:buNone/>
            </a:pPr>
            <a:r>
              <a:rPr lang="en-US"/>
              <a:t>We used</a:t>
            </a:r>
            <a:r>
              <a:rPr lang="en-US" b="1"/>
              <a:t> l2 regularization</a:t>
            </a:r>
            <a:r>
              <a:rPr lang="en-US"/>
              <a:t> .</a:t>
            </a:r>
            <a:endParaRPr/>
          </a:p>
          <a:p>
            <a:pPr marL="0" lvl="0" indent="0" algn="l" rtl="0">
              <a:lnSpc>
                <a:spcPct val="100000"/>
              </a:lnSpc>
              <a:spcBef>
                <a:spcPts val="0"/>
              </a:spcBef>
              <a:spcAft>
                <a:spcPts val="0"/>
              </a:spcAft>
              <a:buSzPts val="1400"/>
              <a:buNone/>
            </a:pPr>
            <a:r>
              <a:rPr lang="en-US"/>
              <a:t> The </a:t>
            </a:r>
            <a:r>
              <a:rPr lang="en-US" b="1"/>
              <a:t>C </a:t>
            </a:r>
            <a:r>
              <a:rPr lang="en-US"/>
              <a:t>list is weights </a:t>
            </a:r>
            <a:r>
              <a:rPr lang="en-US" b="1"/>
              <a:t>assigned </a:t>
            </a:r>
            <a:r>
              <a:rPr lang="en-US"/>
              <a:t>to the regularizers </a:t>
            </a:r>
            <a:endParaRPr/>
          </a:p>
          <a:p>
            <a:pPr marL="0" lvl="0" indent="0" algn="l" rtl="0">
              <a:lnSpc>
                <a:spcPct val="100000"/>
              </a:lnSpc>
              <a:spcBef>
                <a:spcPts val="0"/>
              </a:spcBef>
              <a:spcAft>
                <a:spcPts val="0"/>
              </a:spcAft>
              <a:buSzPts val="1400"/>
              <a:buNone/>
            </a:pPr>
            <a:r>
              <a:rPr lang="en-US" b="1"/>
              <a:t>Grid search cv</a:t>
            </a:r>
            <a:r>
              <a:rPr lang="en-US"/>
              <a:t> is used to select the optimal parameter which shows best accuracy, cv = 5 is 5 no of folds,</a:t>
            </a:r>
            <a:endParaRPr/>
          </a:p>
          <a:p>
            <a:pPr marL="0" lvl="0" indent="0" algn="l" rtl="0">
              <a:lnSpc>
                <a:spcPct val="100000"/>
              </a:lnSpc>
              <a:spcBef>
                <a:spcPts val="0"/>
              </a:spcBef>
              <a:spcAft>
                <a:spcPts val="0"/>
              </a:spcAft>
              <a:buSzPts val="1400"/>
              <a:buNone/>
            </a:pPr>
            <a:r>
              <a:rPr lang="en-US"/>
              <a:t> </a:t>
            </a:r>
            <a:r>
              <a:rPr lang="en-US" b="1"/>
              <a:t>verbose =2 is to print scor</a:t>
            </a:r>
            <a:r>
              <a:rPr lang="en-US"/>
              <a:t>e.</a:t>
            </a:r>
            <a:endParaRPr/>
          </a:p>
          <a:p>
            <a:pPr marL="0" lvl="0" indent="0" algn="l" rtl="0">
              <a:lnSpc>
                <a:spcPct val="100000"/>
              </a:lnSpc>
              <a:spcBef>
                <a:spcPts val="0"/>
              </a:spcBef>
              <a:spcAft>
                <a:spcPts val="0"/>
              </a:spcAft>
              <a:buSzPts val="1400"/>
              <a:buNone/>
            </a:pPr>
            <a:endParaRPr/>
          </a:p>
        </p:txBody>
      </p:sp>
      <p:sp>
        <p:nvSpPr>
          <p:cNvPr id="372" name="Google Shape;372;g19ccb858d6f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extLst>
      <p:ext uri="{BB962C8B-B14F-4D97-AF65-F5344CB8AC3E}">
        <p14:creationId xmlns:p14="http://schemas.microsoft.com/office/powerpoint/2010/main" val="2064852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9ccb858d6f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9ccb858d6f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we are using</a:t>
            </a:r>
            <a:r>
              <a:rPr lang="en-US" b="1"/>
              <a:t> newton cg and lbfs solvers </a:t>
            </a:r>
            <a:r>
              <a:rPr lang="en-US"/>
              <a:t>to </a:t>
            </a:r>
            <a:r>
              <a:rPr lang="en-US" b="1"/>
              <a:t>minimize the errors</a:t>
            </a:r>
            <a:r>
              <a:rPr lang="en-US"/>
              <a:t> .</a:t>
            </a:r>
            <a:endParaRPr/>
          </a:p>
          <a:p>
            <a:pPr marL="0" lvl="0" indent="0" algn="l" rtl="0">
              <a:lnSpc>
                <a:spcPct val="100000"/>
              </a:lnSpc>
              <a:spcBef>
                <a:spcPts val="0"/>
              </a:spcBef>
              <a:spcAft>
                <a:spcPts val="0"/>
              </a:spcAft>
              <a:buSzPts val="1400"/>
              <a:buNone/>
            </a:pPr>
            <a:r>
              <a:rPr lang="en-US"/>
              <a:t>We used</a:t>
            </a:r>
            <a:r>
              <a:rPr lang="en-US" b="1"/>
              <a:t> l2 regularization</a:t>
            </a:r>
            <a:r>
              <a:rPr lang="en-US"/>
              <a:t> .</a:t>
            </a:r>
            <a:endParaRPr/>
          </a:p>
          <a:p>
            <a:pPr marL="0" lvl="0" indent="0" algn="l" rtl="0">
              <a:lnSpc>
                <a:spcPct val="100000"/>
              </a:lnSpc>
              <a:spcBef>
                <a:spcPts val="0"/>
              </a:spcBef>
              <a:spcAft>
                <a:spcPts val="0"/>
              </a:spcAft>
              <a:buSzPts val="1400"/>
              <a:buNone/>
            </a:pPr>
            <a:r>
              <a:rPr lang="en-US"/>
              <a:t> The </a:t>
            </a:r>
            <a:r>
              <a:rPr lang="en-US" b="1"/>
              <a:t>C </a:t>
            </a:r>
            <a:r>
              <a:rPr lang="en-US"/>
              <a:t>list is weights </a:t>
            </a:r>
            <a:r>
              <a:rPr lang="en-US" b="1"/>
              <a:t>assigned </a:t>
            </a:r>
            <a:r>
              <a:rPr lang="en-US"/>
              <a:t>to the regularizers </a:t>
            </a:r>
            <a:endParaRPr/>
          </a:p>
          <a:p>
            <a:pPr marL="0" lvl="0" indent="0" algn="l" rtl="0">
              <a:lnSpc>
                <a:spcPct val="100000"/>
              </a:lnSpc>
              <a:spcBef>
                <a:spcPts val="0"/>
              </a:spcBef>
              <a:spcAft>
                <a:spcPts val="0"/>
              </a:spcAft>
              <a:buSzPts val="1400"/>
              <a:buNone/>
            </a:pPr>
            <a:r>
              <a:rPr lang="en-US" b="1"/>
              <a:t>Grid search cv</a:t>
            </a:r>
            <a:r>
              <a:rPr lang="en-US"/>
              <a:t> is used to select the optimal parameter which shows best accuracy, cv = 5 is 5 no of folds,</a:t>
            </a:r>
            <a:endParaRPr/>
          </a:p>
          <a:p>
            <a:pPr marL="0" lvl="0" indent="0" algn="l" rtl="0">
              <a:lnSpc>
                <a:spcPct val="100000"/>
              </a:lnSpc>
              <a:spcBef>
                <a:spcPts val="0"/>
              </a:spcBef>
              <a:spcAft>
                <a:spcPts val="0"/>
              </a:spcAft>
              <a:buSzPts val="1400"/>
              <a:buNone/>
            </a:pPr>
            <a:r>
              <a:rPr lang="en-US"/>
              <a:t> </a:t>
            </a:r>
            <a:r>
              <a:rPr lang="en-US" b="1"/>
              <a:t>verbose =2 is to print scor</a:t>
            </a:r>
            <a:r>
              <a:rPr lang="en-US"/>
              <a:t>e.</a:t>
            </a:r>
            <a:endParaRPr/>
          </a:p>
          <a:p>
            <a:pPr marL="0" lvl="0" indent="0" algn="l" rtl="0">
              <a:lnSpc>
                <a:spcPct val="100000"/>
              </a:lnSpc>
              <a:spcBef>
                <a:spcPts val="0"/>
              </a:spcBef>
              <a:spcAft>
                <a:spcPts val="0"/>
              </a:spcAft>
              <a:buSzPts val="1400"/>
              <a:buNone/>
            </a:pPr>
            <a:endParaRPr/>
          </a:p>
        </p:txBody>
      </p:sp>
      <p:sp>
        <p:nvSpPr>
          <p:cNvPr id="372" name="Google Shape;372;g19ccb858d6f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extLst>
      <p:ext uri="{BB962C8B-B14F-4D97-AF65-F5344CB8AC3E}">
        <p14:creationId xmlns:p14="http://schemas.microsoft.com/office/powerpoint/2010/main" val="80054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9ccb858d6f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19ccb858d6f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0" name="Google Shape;230;g19ccb858d6f_0_1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9ccb858d6f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9ccb858d6f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we are using</a:t>
            </a:r>
            <a:r>
              <a:rPr lang="en-US" b="1"/>
              <a:t> newton cg and lbfs solvers </a:t>
            </a:r>
            <a:r>
              <a:rPr lang="en-US"/>
              <a:t>to </a:t>
            </a:r>
            <a:r>
              <a:rPr lang="en-US" b="1"/>
              <a:t>minimize the errors</a:t>
            </a:r>
            <a:r>
              <a:rPr lang="en-US"/>
              <a:t> .</a:t>
            </a:r>
            <a:endParaRPr/>
          </a:p>
          <a:p>
            <a:pPr marL="0" lvl="0" indent="0" algn="l" rtl="0">
              <a:lnSpc>
                <a:spcPct val="100000"/>
              </a:lnSpc>
              <a:spcBef>
                <a:spcPts val="0"/>
              </a:spcBef>
              <a:spcAft>
                <a:spcPts val="0"/>
              </a:spcAft>
              <a:buSzPts val="1400"/>
              <a:buNone/>
            </a:pPr>
            <a:r>
              <a:rPr lang="en-US"/>
              <a:t>We used</a:t>
            </a:r>
            <a:r>
              <a:rPr lang="en-US" b="1"/>
              <a:t> l2 regularization</a:t>
            </a:r>
            <a:r>
              <a:rPr lang="en-US"/>
              <a:t> .</a:t>
            </a:r>
            <a:endParaRPr/>
          </a:p>
          <a:p>
            <a:pPr marL="0" lvl="0" indent="0" algn="l" rtl="0">
              <a:lnSpc>
                <a:spcPct val="100000"/>
              </a:lnSpc>
              <a:spcBef>
                <a:spcPts val="0"/>
              </a:spcBef>
              <a:spcAft>
                <a:spcPts val="0"/>
              </a:spcAft>
              <a:buSzPts val="1400"/>
              <a:buNone/>
            </a:pPr>
            <a:r>
              <a:rPr lang="en-US"/>
              <a:t> The </a:t>
            </a:r>
            <a:r>
              <a:rPr lang="en-US" b="1"/>
              <a:t>C </a:t>
            </a:r>
            <a:r>
              <a:rPr lang="en-US"/>
              <a:t>list is weights </a:t>
            </a:r>
            <a:r>
              <a:rPr lang="en-US" b="1"/>
              <a:t>assigned </a:t>
            </a:r>
            <a:r>
              <a:rPr lang="en-US"/>
              <a:t>to the regularizers </a:t>
            </a:r>
            <a:endParaRPr/>
          </a:p>
          <a:p>
            <a:pPr marL="0" lvl="0" indent="0" algn="l" rtl="0">
              <a:lnSpc>
                <a:spcPct val="100000"/>
              </a:lnSpc>
              <a:spcBef>
                <a:spcPts val="0"/>
              </a:spcBef>
              <a:spcAft>
                <a:spcPts val="0"/>
              </a:spcAft>
              <a:buSzPts val="1400"/>
              <a:buNone/>
            </a:pPr>
            <a:r>
              <a:rPr lang="en-US" b="1"/>
              <a:t>Grid search cv</a:t>
            </a:r>
            <a:r>
              <a:rPr lang="en-US"/>
              <a:t> is used to select the optimal parameter which shows best accuracy, cv = 5 is 5 no of folds,</a:t>
            </a:r>
            <a:endParaRPr/>
          </a:p>
          <a:p>
            <a:pPr marL="0" lvl="0" indent="0" algn="l" rtl="0">
              <a:lnSpc>
                <a:spcPct val="100000"/>
              </a:lnSpc>
              <a:spcBef>
                <a:spcPts val="0"/>
              </a:spcBef>
              <a:spcAft>
                <a:spcPts val="0"/>
              </a:spcAft>
              <a:buSzPts val="1400"/>
              <a:buNone/>
            </a:pPr>
            <a:r>
              <a:rPr lang="en-US"/>
              <a:t> </a:t>
            </a:r>
            <a:r>
              <a:rPr lang="en-US" b="1"/>
              <a:t>verbose =2 is to print scor</a:t>
            </a:r>
            <a:r>
              <a:rPr lang="en-US"/>
              <a:t>e.</a:t>
            </a:r>
            <a:endParaRPr/>
          </a:p>
          <a:p>
            <a:pPr marL="0" lvl="0" indent="0" algn="l" rtl="0">
              <a:lnSpc>
                <a:spcPct val="100000"/>
              </a:lnSpc>
              <a:spcBef>
                <a:spcPts val="0"/>
              </a:spcBef>
              <a:spcAft>
                <a:spcPts val="0"/>
              </a:spcAft>
              <a:buSzPts val="1400"/>
              <a:buNone/>
            </a:pPr>
            <a:endParaRPr/>
          </a:p>
        </p:txBody>
      </p:sp>
      <p:sp>
        <p:nvSpPr>
          <p:cNvPr id="372" name="Google Shape;372;g19ccb858d6f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extLst>
      <p:ext uri="{BB962C8B-B14F-4D97-AF65-F5344CB8AC3E}">
        <p14:creationId xmlns:p14="http://schemas.microsoft.com/office/powerpoint/2010/main" val="1452909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9ccb858d6f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1" name="Google Shape;371;g19ccb858d6f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we are using</a:t>
            </a:r>
            <a:r>
              <a:rPr lang="en-US" b="1"/>
              <a:t> newton cg and lbfs solvers </a:t>
            </a:r>
            <a:r>
              <a:rPr lang="en-US"/>
              <a:t>to </a:t>
            </a:r>
            <a:r>
              <a:rPr lang="en-US" b="1"/>
              <a:t>minimize the errors</a:t>
            </a:r>
            <a:r>
              <a:rPr lang="en-US"/>
              <a:t> .</a:t>
            </a:r>
            <a:endParaRPr/>
          </a:p>
          <a:p>
            <a:pPr marL="0" lvl="0" indent="0" algn="l" rtl="0">
              <a:lnSpc>
                <a:spcPct val="100000"/>
              </a:lnSpc>
              <a:spcBef>
                <a:spcPts val="0"/>
              </a:spcBef>
              <a:spcAft>
                <a:spcPts val="0"/>
              </a:spcAft>
              <a:buSzPts val="1400"/>
              <a:buNone/>
            </a:pPr>
            <a:r>
              <a:rPr lang="en-US"/>
              <a:t>We used</a:t>
            </a:r>
            <a:r>
              <a:rPr lang="en-US" b="1"/>
              <a:t> l2 regularization</a:t>
            </a:r>
            <a:r>
              <a:rPr lang="en-US"/>
              <a:t> .</a:t>
            </a:r>
            <a:endParaRPr/>
          </a:p>
          <a:p>
            <a:pPr marL="0" lvl="0" indent="0" algn="l" rtl="0">
              <a:lnSpc>
                <a:spcPct val="100000"/>
              </a:lnSpc>
              <a:spcBef>
                <a:spcPts val="0"/>
              </a:spcBef>
              <a:spcAft>
                <a:spcPts val="0"/>
              </a:spcAft>
              <a:buSzPts val="1400"/>
              <a:buNone/>
            </a:pPr>
            <a:r>
              <a:rPr lang="en-US"/>
              <a:t> The </a:t>
            </a:r>
            <a:r>
              <a:rPr lang="en-US" b="1"/>
              <a:t>C </a:t>
            </a:r>
            <a:r>
              <a:rPr lang="en-US"/>
              <a:t>list is weights </a:t>
            </a:r>
            <a:r>
              <a:rPr lang="en-US" b="1"/>
              <a:t>assigned </a:t>
            </a:r>
            <a:r>
              <a:rPr lang="en-US"/>
              <a:t>to the regularizers </a:t>
            </a:r>
            <a:endParaRPr/>
          </a:p>
          <a:p>
            <a:pPr marL="0" lvl="0" indent="0" algn="l" rtl="0">
              <a:lnSpc>
                <a:spcPct val="100000"/>
              </a:lnSpc>
              <a:spcBef>
                <a:spcPts val="0"/>
              </a:spcBef>
              <a:spcAft>
                <a:spcPts val="0"/>
              </a:spcAft>
              <a:buSzPts val="1400"/>
              <a:buNone/>
            </a:pPr>
            <a:r>
              <a:rPr lang="en-US" b="1"/>
              <a:t>Grid search cv</a:t>
            </a:r>
            <a:r>
              <a:rPr lang="en-US"/>
              <a:t> is used to select the optimal parameter which shows best accuracy, cv = 5 is 5 no of folds,</a:t>
            </a:r>
            <a:endParaRPr/>
          </a:p>
          <a:p>
            <a:pPr marL="0" lvl="0" indent="0" algn="l" rtl="0">
              <a:lnSpc>
                <a:spcPct val="100000"/>
              </a:lnSpc>
              <a:spcBef>
                <a:spcPts val="0"/>
              </a:spcBef>
              <a:spcAft>
                <a:spcPts val="0"/>
              </a:spcAft>
              <a:buSzPts val="1400"/>
              <a:buNone/>
            </a:pPr>
            <a:r>
              <a:rPr lang="en-US"/>
              <a:t> </a:t>
            </a:r>
            <a:r>
              <a:rPr lang="en-US" b="1"/>
              <a:t>verbose =2 is to print scor</a:t>
            </a:r>
            <a:r>
              <a:rPr lang="en-US"/>
              <a:t>e.</a:t>
            </a:r>
            <a:endParaRPr/>
          </a:p>
          <a:p>
            <a:pPr marL="0" lvl="0" indent="0" algn="l" rtl="0">
              <a:lnSpc>
                <a:spcPct val="100000"/>
              </a:lnSpc>
              <a:spcBef>
                <a:spcPts val="0"/>
              </a:spcBef>
              <a:spcAft>
                <a:spcPts val="0"/>
              </a:spcAft>
              <a:buSzPts val="1400"/>
              <a:buNone/>
            </a:pPr>
            <a:endParaRPr/>
          </a:p>
        </p:txBody>
      </p:sp>
      <p:sp>
        <p:nvSpPr>
          <p:cNvPr id="372" name="Google Shape;372;g19ccb858d6f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extLst>
      <p:ext uri="{BB962C8B-B14F-4D97-AF65-F5344CB8AC3E}">
        <p14:creationId xmlns:p14="http://schemas.microsoft.com/office/powerpoint/2010/main" val="910387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ccb858d6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9ccb858d6f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random forest used multiple trees where we select the best tree which can classify the customer retention.</a:t>
            </a:r>
            <a:endParaRPr/>
          </a:p>
          <a:p>
            <a:pPr marL="0" lvl="0" indent="0" algn="l" rtl="0">
              <a:lnSpc>
                <a:spcPct val="100000"/>
              </a:lnSpc>
              <a:spcBef>
                <a:spcPts val="0"/>
              </a:spcBef>
              <a:spcAft>
                <a:spcPts val="0"/>
              </a:spcAft>
              <a:buSzPts val="1400"/>
              <a:buNone/>
            </a:pPr>
            <a:r>
              <a:rPr lang="en-US"/>
              <a:t>the </a:t>
            </a:r>
            <a:r>
              <a:rPr lang="en-US" b="1"/>
              <a:t>oob score</a:t>
            </a:r>
            <a:r>
              <a:rPr lang="en-US"/>
              <a:t> is the max vote score for each obv obtained by trees which were not trained on data i.e out of bag samples</a:t>
            </a:r>
            <a:endParaRPr/>
          </a:p>
          <a:p>
            <a:pPr marL="0" lvl="0" indent="0" algn="l" rtl="0">
              <a:lnSpc>
                <a:spcPct val="100000"/>
              </a:lnSpc>
              <a:spcBef>
                <a:spcPts val="0"/>
              </a:spcBef>
              <a:spcAft>
                <a:spcPts val="0"/>
              </a:spcAft>
              <a:buSzPts val="1400"/>
              <a:buNone/>
            </a:pPr>
            <a:r>
              <a:rPr lang="en-US"/>
              <a:t>criterion is</a:t>
            </a:r>
            <a:r>
              <a:rPr lang="en-US" b="1"/>
              <a:t> gini and entropy</a:t>
            </a:r>
            <a:r>
              <a:rPr lang="en-US"/>
              <a:t> which are used </a:t>
            </a:r>
            <a:r>
              <a:rPr lang="en-US" b="1"/>
              <a:t>measure the impurity of a node</a:t>
            </a:r>
            <a:r>
              <a:rPr lang="en-US"/>
              <a:t>. These are used to split the nodes.</a:t>
            </a:r>
            <a:endParaRPr/>
          </a:p>
          <a:p>
            <a:pPr marL="0" lvl="0" indent="0" algn="l" rtl="0">
              <a:lnSpc>
                <a:spcPct val="100000"/>
              </a:lnSpc>
              <a:spcBef>
                <a:spcPts val="0"/>
              </a:spcBef>
              <a:spcAft>
                <a:spcPts val="0"/>
              </a:spcAft>
              <a:buSzPts val="1400"/>
              <a:buNone/>
            </a:pPr>
            <a:r>
              <a:rPr lang="en-US" b="1"/>
              <a:t>n estimators </a:t>
            </a:r>
            <a:r>
              <a:rPr lang="en-US"/>
              <a:t>is the no of trees used</a:t>
            </a:r>
            <a:endParaRPr/>
          </a:p>
        </p:txBody>
      </p:sp>
      <p:sp>
        <p:nvSpPr>
          <p:cNvPr id="382" name="Google Shape;382;g19ccb858d6f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ccb858d6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9ccb858d6f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random forest used multiple trees where we select the best tree which can classify the customer retention.</a:t>
            </a:r>
            <a:endParaRPr/>
          </a:p>
          <a:p>
            <a:pPr marL="0" lvl="0" indent="0" algn="l" rtl="0">
              <a:lnSpc>
                <a:spcPct val="100000"/>
              </a:lnSpc>
              <a:spcBef>
                <a:spcPts val="0"/>
              </a:spcBef>
              <a:spcAft>
                <a:spcPts val="0"/>
              </a:spcAft>
              <a:buSzPts val="1400"/>
              <a:buNone/>
            </a:pPr>
            <a:r>
              <a:rPr lang="en-US"/>
              <a:t>the </a:t>
            </a:r>
            <a:r>
              <a:rPr lang="en-US" b="1"/>
              <a:t>oob score</a:t>
            </a:r>
            <a:r>
              <a:rPr lang="en-US"/>
              <a:t> is the max vote score for each obv obtained by trees which were not trained on data i.e out of bag samples</a:t>
            </a:r>
            <a:endParaRPr/>
          </a:p>
          <a:p>
            <a:pPr marL="0" lvl="0" indent="0" algn="l" rtl="0">
              <a:lnSpc>
                <a:spcPct val="100000"/>
              </a:lnSpc>
              <a:spcBef>
                <a:spcPts val="0"/>
              </a:spcBef>
              <a:spcAft>
                <a:spcPts val="0"/>
              </a:spcAft>
              <a:buSzPts val="1400"/>
              <a:buNone/>
            </a:pPr>
            <a:r>
              <a:rPr lang="en-US"/>
              <a:t>criterion is</a:t>
            </a:r>
            <a:r>
              <a:rPr lang="en-US" b="1"/>
              <a:t> gini and entropy</a:t>
            </a:r>
            <a:r>
              <a:rPr lang="en-US"/>
              <a:t> which are used </a:t>
            </a:r>
            <a:r>
              <a:rPr lang="en-US" b="1"/>
              <a:t>measure the impurity of a node</a:t>
            </a:r>
            <a:r>
              <a:rPr lang="en-US"/>
              <a:t>. These are used to split the nodes.</a:t>
            </a:r>
            <a:endParaRPr/>
          </a:p>
          <a:p>
            <a:pPr marL="0" lvl="0" indent="0" algn="l" rtl="0">
              <a:lnSpc>
                <a:spcPct val="100000"/>
              </a:lnSpc>
              <a:spcBef>
                <a:spcPts val="0"/>
              </a:spcBef>
              <a:spcAft>
                <a:spcPts val="0"/>
              </a:spcAft>
              <a:buSzPts val="1400"/>
              <a:buNone/>
            </a:pPr>
            <a:r>
              <a:rPr lang="en-US" b="1"/>
              <a:t>n estimators </a:t>
            </a:r>
            <a:r>
              <a:rPr lang="en-US"/>
              <a:t>is the no of trees used</a:t>
            </a:r>
            <a:endParaRPr/>
          </a:p>
        </p:txBody>
      </p:sp>
      <p:sp>
        <p:nvSpPr>
          <p:cNvPr id="382" name="Google Shape;382;g19ccb858d6f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a:p>
        </p:txBody>
      </p:sp>
    </p:spTree>
    <p:extLst>
      <p:ext uri="{BB962C8B-B14F-4D97-AF65-F5344CB8AC3E}">
        <p14:creationId xmlns:p14="http://schemas.microsoft.com/office/powerpoint/2010/main" val="2638870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ccb858d6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9ccb858d6f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random forest used multiple trees where we select the best tree which can classify the customer retention.</a:t>
            </a:r>
            <a:endParaRPr/>
          </a:p>
          <a:p>
            <a:pPr marL="0" lvl="0" indent="0" algn="l" rtl="0">
              <a:lnSpc>
                <a:spcPct val="100000"/>
              </a:lnSpc>
              <a:spcBef>
                <a:spcPts val="0"/>
              </a:spcBef>
              <a:spcAft>
                <a:spcPts val="0"/>
              </a:spcAft>
              <a:buSzPts val="1400"/>
              <a:buNone/>
            </a:pPr>
            <a:r>
              <a:rPr lang="en-US"/>
              <a:t>the </a:t>
            </a:r>
            <a:r>
              <a:rPr lang="en-US" b="1"/>
              <a:t>oob score</a:t>
            </a:r>
            <a:r>
              <a:rPr lang="en-US"/>
              <a:t> is the max vote score for each obv obtained by trees which were not trained on data i.e out of bag samples</a:t>
            </a:r>
            <a:endParaRPr/>
          </a:p>
          <a:p>
            <a:pPr marL="0" lvl="0" indent="0" algn="l" rtl="0">
              <a:lnSpc>
                <a:spcPct val="100000"/>
              </a:lnSpc>
              <a:spcBef>
                <a:spcPts val="0"/>
              </a:spcBef>
              <a:spcAft>
                <a:spcPts val="0"/>
              </a:spcAft>
              <a:buSzPts val="1400"/>
              <a:buNone/>
            </a:pPr>
            <a:r>
              <a:rPr lang="en-US"/>
              <a:t>criterion is</a:t>
            </a:r>
            <a:r>
              <a:rPr lang="en-US" b="1"/>
              <a:t> gini and entropy</a:t>
            </a:r>
            <a:r>
              <a:rPr lang="en-US"/>
              <a:t> which are used </a:t>
            </a:r>
            <a:r>
              <a:rPr lang="en-US" b="1"/>
              <a:t>measure the impurity of a node</a:t>
            </a:r>
            <a:r>
              <a:rPr lang="en-US"/>
              <a:t>. These are used to split the nodes.</a:t>
            </a:r>
            <a:endParaRPr/>
          </a:p>
          <a:p>
            <a:pPr marL="0" lvl="0" indent="0" algn="l" rtl="0">
              <a:lnSpc>
                <a:spcPct val="100000"/>
              </a:lnSpc>
              <a:spcBef>
                <a:spcPts val="0"/>
              </a:spcBef>
              <a:spcAft>
                <a:spcPts val="0"/>
              </a:spcAft>
              <a:buSzPts val="1400"/>
              <a:buNone/>
            </a:pPr>
            <a:r>
              <a:rPr lang="en-US" b="1"/>
              <a:t>n estimators </a:t>
            </a:r>
            <a:r>
              <a:rPr lang="en-US"/>
              <a:t>is the no of trees used</a:t>
            </a:r>
            <a:endParaRPr/>
          </a:p>
        </p:txBody>
      </p:sp>
      <p:sp>
        <p:nvSpPr>
          <p:cNvPr id="382" name="Google Shape;382;g19ccb858d6f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extLst>
      <p:ext uri="{BB962C8B-B14F-4D97-AF65-F5344CB8AC3E}">
        <p14:creationId xmlns:p14="http://schemas.microsoft.com/office/powerpoint/2010/main" val="531245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ccb858d6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9ccb858d6f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random forest used multiple trees where we select the best tree which can classify the customer retention.</a:t>
            </a:r>
            <a:endParaRPr/>
          </a:p>
          <a:p>
            <a:pPr marL="0" lvl="0" indent="0" algn="l" rtl="0">
              <a:lnSpc>
                <a:spcPct val="100000"/>
              </a:lnSpc>
              <a:spcBef>
                <a:spcPts val="0"/>
              </a:spcBef>
              <a:spcAft>
                <a:spcPts val="0"/>
              </a:spcAft>
              <a:buSzPts val="1400"/>
              <a:buNone/>
            </a:pPr>
            <a:r>
              <a:rPr lang="en-US"/>
              <a:t>the </a:t>
            </a:r>
            <a:r>
              <a:rPr lang="en-US" b="1"/>
              <a:t>oob score</a:t>
            </a:r>
            <a:r>
              <a:rPr lang="en-US"/>
              <a:t> is the max vote score for each obv obtained by trees which were not trained on data i.e out of bag samples</a:t>
            </a:r>
            <a:endParaRPr/>
          </a:p>
          <a:p>
            <a:pPr marL="0" lvl="0" indent="0" algn="l" rtl="0">
              <a:lnSpc>
                <a:spcPct val="100000"/>
              </a:lnSpc>
              <a:spcBef>
                <a:spcPts val="0"/>
              </a:spcBef>
              <a:spcAft>
                <a:spcPts val="0"/>
              </a:spcAft>
              <a:buSzPts val="1400"/>
              <a:buNone/>
            </a:pPr>
            <a:r>
              <a:rPr lang="en-US"/>
              <a:t>criterion is</a:t>
            </a:r>
            <a:r>
              <a:rPr lang="en-US" b="1"/>
              <a:t> gini and entropy</a:t>
            </a:r>
            <a:r>
              <a:rPr lang="en-US"/>
              <a:t> which are used </a:t>
            </a:r>
            <a:r>
              <a:rPr lang="en-US" b="1"/>
              <a:t>measure the impurity of a node</a:t>
            </a:r>
            <a:r>
              <a:rPr lang="en-US"/>
              <a:t>. These are used to split the nodes.</a:t>
            </a:r>
            <a:endParaRPr/>
          </a:p>
          <a:p>
            <a:pPr marL="0" lvl="0" indent="0" algn="l" rtl="0">
              <a:lnSpc>
                <a:spcPct val="100000"/>
              </a:lnSpc>
              <a:spcBef>
                <a:spcPts val="0"/>
              </a:spcBef>
              <a:spcAft>
                <a:spcPts val="0"/>
              </a:spcAft>
              <a:buSzPts val="1400"/>
              <a:buNone/>
            </a:pPr>
            <a:r>
              <a:rPr lang="en-US" b="1"/>
              <a:t>n estimators </a:t>
            </a:r>
            <a:r>
              <a:rPr lang="en-US"/>
              <a:t>is the no of trees used</a:t>
            </a:r>
            <a:endParaRPr/>
          </a:p>
        </p:txBody>
      </p:sp>
      <p:sp>
        <p:nvSpPr>
          <p:cNvPr id="382" name="Google Shape;382;g19ccb858d6f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extLst>
      <p:ext uri="{BB962C8B-B14F-4D97-AF65-F5344CB8AC3E}">
        <p14:creationId xmlns:p14="http://schemas.microsoft.com/office/powerpoint/2010/main" val="2900035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ccb858d6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9ccb858d6f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random forest used multiple trees where we select the best tree which can classify the customer retention.</a:t>
            </a:r>
            <a:endParaRPr/>
          </a:p>
          <a:p>
            <a:pPr marL="0" lvl="0" indent="0" algn="l" rtl="0">
              <a:lnSpc>
                <a:spcPct val="100000"/>
              </a:lnSpc>
              <a:spcBef>
                <a:spcPts val="0"/>
              </a:spcBef>
              <a:spcAft>
                <a:spcPts val="0"/>
              </a:spcAft>
              <a:buSzPts val="1400"/>
              <a:buNone/>
            </a:pPr>
            <a:r>
              <a:rPr lang="en-US"/>
              <a:t>the </a:t>
            </a:r>
            <a:r>
              <a:rPr lang="en-US" b="1"/>
              <a:t>oob score</a:t>
            </a:r>
            <a:r>
              <a:rPr lang="en-US"/>
              <a:t> is the max vote score for each obv obtained by trees which were not trained on data i.e out of bag samples</a:t>
            </a:r>
            <a:endParaRPr/>
          </a:p>
          <a:p>
            <a:pPr marL="0" lvl="0" indent="0" algn="l" rtl="0">
              <a:lnSpc>
                <a:spcPct val="100000"/>
              </a:lnSpc>
              <a:spcBef>
                <a:spcPts val="0"/>
              </a:spcBef>
              <a:spcAft>
                <a:spcPts val="0"/>
              </a:spcAft>
              <a:buSzPts val="1400"/>
              <a:buNone/>
            </a:pPr>
            <a:r>
              <a:rPr lang="en-US"/>
              <a:t>criterion is</a:t>
            </a:r>
            <a:r>
              <a:rPr lang="en-US" b="1"/>
              <a:t> gini and entropy</a:t>
            </a:r>
            <a:r>
              <a:rPr lang="en-US"/>
              <a:t> which are used </a:t>
            </a:r>
            <a:r>
              <a:rPr lang="en-US" b="1"/>
              <a:t>measure the impurity of a node</a:t>
            </a:r>
            <a:r>
              <a:rPr lang="en-US"/>
              <a:t>. These are used to split the nodes.</a:t>
            </a:r>
            <a:endParaRPr/>
          </a:p>
          <a:p>
            <a:pPr marL="0" lvl="0" indent="0" algn="l" rtl="0">
              <a:lnSpc>
                <a:spcPct val="100000"/>
              </a:lnSpc>
              <a:spcBef>
                <a:spcPts val="0"/>
              </a:spcBef>
              <a:spcAft>
                <a:spcPts val="0"/>
              </a:spcAft>
              <a:buSzPts val="1400"/>
              <a:buNone/>
            </a:pPr>
            <a:r>
              <a:rPr lang="en-US" b="1"/>
              <a:t>n estimators </a:t>
            </a:r>
            <a:r>
              <a:rPr lang="en-US"/>
              <a:t>is the no of trees used</a:t>
            </a:r>
            <a:endParaRPr/>
          </a:p>
        </p:txBody>
      </p:sp>
      <p:sp>
        <p:nvSpPr>
          <p:cNvPr id="382" name="Google Shape;382;g19ccb858d6f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extLst>
      <p:ext uri="{BB962C8B-B14F-4D97-AF65-F5344CB8AC3E}">
        <p14:creationId xmlns:p14="http://schemas.microsoft.com/office/powerpoint/2010/main" val="2781483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9ccb858d6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19ccb858d6f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random forest used multiple trees where we select the best tree which can classify the customer retention.</a:t>
            </a:r>
            <a:endParaRPr/>
          </a:p>
          <a:p>
            <a:pPr marL="0" lvl="0" indent="0" algn="l" rtl="0">
              <a:lnSpc>
                <a:spcPct val="100000"/>
              </a:lnSpc>
              <a:spcBef>
                <a:spcPts val="0"/>
              </a:spcBef>
              <a:spcAft>
                <a:spcPts val="0"/>
              </a:spcAft>
              <a:buSzPts val="1400"/>
              <a:buNone/>
            </a:pPr>
            <a:r>
              <a:rPr lang="en-US"/>
              <a:t>the </a:t>
            </a:r>
            <a:r>
              <a:rPr lang="en-US" b="1"/>
              <a:t>oob score</a:t>
            </a:r>
            <a:r>
              <a:rPr lang="en-US"/>
              <a:t> is the max vote score for each obv obtained by trees which were not trained on data i.e out of bag samples</a:t>
            </a:r>
            <a:endParaRPr/>
          </a:p>
          <a:p>
            <a:pPr marL="0" lvl="0" indent="0" algn="l" rtl="0">
              <a:lnSpc>
                <a:spcPct val="100000"/>
              </a:lnSpc>
              <a:spcBef>
                <a:spcPts val="0"/>
              </a:spcBef>
              <a:spcAft>
                <a:spcPts val="0"/>
              </a:spcAft>
              <a:buSzPts val="1400"/>
              <a:buNone/>
            </a:pPr>
            <a:r>
              <a:rPr lang="en-US"/>
              <a:t>criterion is</a:t>
            </a:r>
            <a:r>
              <a:rPr lang="en-US" b="1"/>
              <a:t> gini and entropy</a:t>
            </a:r>
            <a:r>
              <a:rPr lang="en-US"/>
              <a:t> which are used </a:t>
            </a:r>
            <a:r>
              <a:rPr lang="en-US" b="1"/>
              <a:t>measure the impurity of a node</a:t>
            </a:r>
            <a:r>
              <a:rPr lang="en-US"/>
              <a:t>. These are used to split the nodes.</a:t>
            </a:r>
            <a:endParaRPr/>
          </a:p>
          <a:p>
            <a:pPr marL="0" lvl="0" indent="0" algn="l" rtl="0">
              <a:lnSpc>
                <a:spcPct val="100000"/>
              </a:lnSpc>
              <a:spcBef>
                <a:spcPts val="0"/>
              </a:spcBef>
              <a:spcAft>
                <a:spcPts val="0"/>
              </a:spcAft>
              <a:buSzPts val="1400"/>
              <a:buNone/>
            </a:pPr>
            <a:r>
              <a:rPr lang="en-US" b="1"/>
              <a:t>n estimators </a:t>
            </a:r>
            <a:r>
              <a:rPr lang="en-US"/>
              <a:t>is the no of trees used</a:t>
            </a:r>
            <a:endParaRPr/>
          </a:p>
        </p:txBody>
      </p:sp>
      <p:sp>
        <p:nvSpPr>
          <p:cNvPr id="382" name="Google Shape;382;g19ccb858d6f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extLst>
      <p:ext uri="{BB962C8B-B14F-4D97-AF65-F5344CB8AC3E}">
        <p14:creationId xmlns:p14="http://schemas.microsoft.com/office/powerpoint/2010/main" val="298697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latin typeface="Arial"/>
              <a:ea typeface="Arial"/>
              <a:cs typeface="Arial"/>
              <a:sym typeface="Arial"/>
            </a:endParaRPr>
          </a:p>
          <a:p>
            <a:pPr marL="0" lvl="0" indent="0" algn="l" rtl="0">
              <a:lnSpc>
                <a:spcPct val="115000"/>
              </a:lnSpc>
              <a:spcBef>
                <a:spcPts val="0"/>
              </a:spcBef>
              <a:spcAft>
                <a:spcPts val="0"/>
              </a:spcAft>
              <a:buSzPts val="1100"/>
              <a:buNone/>
            </a:pPr>
            <a:r>
              <a:rPr lang="en-US">
                <a:latin typeface="Arial"/>
                <a:ea typeface="Arial"/>
                <a:cs typeface="Arial"/>
                <a:sym typeface="Arial"/>
              </a:rPr>
              <a:t>Performance Metrics</a:t>
            </a:r>
            <a:endParaRPr>
              <a:latin typeface="Arial"/>
              <a:ea typeface="Arial"/>
              <a:cs typeface="Arial"/>
              <a:sym typeface="Arial"/>
            </a:endParaRPr>
          </a:p>
          <a:p>
            <a:pPr marL="0" lvl="0" indent="0" algn="l" rtl="0">
              <a:lnSpc>
                <a:spcPct val="115000"/>
              </a:lnSpc>
              <a:spcBef>
                <a:spcPts val="0"/>
              </a:spcBef>
              <a:spcAft>
                <a:spcPts val="0"/>
              </a:spcAft>
              <a:buSzPts val="1100"/>
              <a:buNone/>
            </a:pPr>
            <a:endParaRPr>
              <a:latin typeface="Arial"/>
              <a:ea typeface="Arial"/>
              <a:cs typeface="Arial"/>
              <a:sym typeface="Arial"/>
            </a:endParaRPr>
          </a:p>
          <a:p>
            <a:pPr marL="0" lvl="0" indent="0" algn="l" rtl="0">
              <a:lnSpc>
                <a:spcPct val="115000"/>
              </a:lnSpc>
              <a:spcBef>
                <a:spcPts val="0"/>
              </a:spcBef>
              <a:spcAft>
                <a:spcPts val="0"/>
              </a:spcAft>
              <a:buSzPts val="1100"/>
              <a:buNone/>
            </a:pPr>
            <a:r>
              <a:rPr lang="en-US">
                <a:latin typeface="Arial"/>
                <a:ea typeface="Arial"/>
                <a:cs typeface="Arial"/>
                <a:sym typeface="Arial"/>
              </a:rPr>
              <a:t>p = tp/tp+fp</a:t>
            </a:r>
            <a:endParaRPr>
              <a:latin typeface="Arial"/>
              <a:ea typeface="Arial"/>
              <a:cs typeface="Arial"/>
              <a:sym typeface="Arial"/>
            </a:endParaRPr>
          </a:p>
          <a:p>
            <a:pPr marL="0" lvl="0" indent="0" algn="l" rtl="0">
              <a:lnSpc>
                <a:spcPct val="115000"/>
              </a:lnSpc>
              <a:spcBef>
                <a:spcPts val="0"/>
              </a:spcBef>
              <a:spcAft>
                <a:spcPts val="0"/>
              </a:spcAft>
              <a:buSzPts val="1100"/>
              <a:buNone/>
            </a:pPr>
            <a:r>
              <a:rPr lang="en-US">
                <a:latin typeface="Arial"/>
                <a:ea typeface="Arial"/>
                <a:cs typeface="Arial"/>
                <a:sym typeface="Arial"/>
              </a:rPr>
              <a:t>r = tp/tp+fn</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latin typeface="Arial"/>
                <a:ea typeface="Arial"/>
                <a:cs typeface="Arial"/>
                <a:sym typeface="Arial"/>
              </a:rPr>
              <a:t>f1 = 2 *( p*r/p+r)</a:t>
            </a:r>
            <a:endParaRPr>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n-US">
                <a:latin typeface="Arial"/>
                <a:ea typeface="Arial"/>
                <a:cs typeface="Arial"/>
                <a:sym typeface="Arial"/>
              </a:rPr>
              <a:t>1.how model works</a:t>
            </a:r>
            <a:endParaRPr>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n-US">
                <a:latin typeface="Arial"/>
                <a:ea typeface="Arial"/>
                <a:cs typeface="Arial"/>
                <a:sym typeface="Arial"/>
              </a:rPr>
              <a:t>2.precision - Precision talks about how precise/accurate your model is out of those predicted positive, how many of them are actual positive.</a:t>
            </a:r>
            <a:endParaRPr>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n-US">
                <a:latin typeface="Arial"/>
                <a:ea typeface="Arial"/>
                <a:cs typeface="Arial"/>
                <a:sym typeface="Arial"/>
              </a:rPr>
              <a:t>3.  Recall actually calculates how many of the Actual Positives our model capture through labeling it as Positive (True Positive)</a:t>
            </a:r>
            <a:endParaRPr>
              <a:latin typeface="Arial"/>
              <a:ea typeface="Arial"/>
              <a:cs typeface="Arial"/>
              <a:sym typeface="Arial"/>
            </a:endParaRPr>
          </a:p>
          <a:p>
            <a:pPr marL="0" lvl="0" indent="0" algn="just" rtl="0">
              <a:lnSpc>
                <a:spcPct val="115000"/>
              </a:lnSpc>
              <a:spcBef>
                <a:spcPts val="0"/>
              </a:spcBef>
              <a:spcAft>
                <a:spcPts val="0"/>
              </a:spcAft>
              <a:buClr>
                <a:schemeClr val="dk1"/>
              </a:buClr>
              <a:buSzPts val="1100"/>
              <a:buFont typeface="Arial"/>
              <a:buNone/>
            </a:pPr>
            <a:r>
              <a:rPr lang="en-US">
                <a:latin typeface="Arial"/>
                <a:ea typeface="Arial"/>
                <a:cs typeface="Arial"/>
                <a:sym typeface="Arial"/>
              </a:rPr>
              <a:t>4.F1 Score might be a better measure to use if we need to seek a balance between Precision and Recall AND there is an uneven class distribution (large number of Actual Negatives).</a:t>
            </a:r>
            <a:endParaRPr>
              <a:latin typeface="Arial"/>
              <a:ea typeface="Arial"/>
              <a:cs typeface="Arial"/>
              <a:sym typeface="Arial"/>
            </a:endParaRPr>
          </a:p>
          <a:p>
            <a:pPr marL="0" lvl="0" indent="0" algn="l" rtl="0">
              <a:lnSpc>
                <a:spcPct val="100000"/>
              </a:lnSpc>
              <a:spcBef>
                <a:spcPts val="0"/>
              </a:spcBef>
              <a:spcAft>
                <a:spcPts val="0"/>
              </a:spcAft>
              <a:buSzPts val="1400"/>
              <a:buNone/>
            </a:pPr>
            <a:r>
              <a:rPr lang="en-US">
                <a:latin typeface="Arial"/>
                <a:ea typeface="Arial"/>
                <a:cs typeface="Arial"/>
                <a:sym typeface="Arial"/>
              </a:rPr>
              <a:t>5.</a:t>
            </a:r>
            <a:r>
              <a:rPr lang="en-US">
                <a:solidFill>
                  <a:srgbClr val="202124"/>
                </a:solidFill>
                <a:highlight>
                  <a:srgbClr val="FFFFFF"/>
                </a:highlight>
                <a:latin typeface="Roboto"/>
                <a:ea typeface="Roboto"/>
                <a:cs typeface="Roboto"/>
                <a:sym typeface="Roboto"/>
              </a:rPr>
              <a:t>The support is the number of samples of the true response that lie in that class.</a:t>
            </a:r>
            <a:endParaRPr>
              <a:latin typeface="Arial"/>
              <a:ea typeface="Arial"/>
              <a:cs typeface="Arial"/>
              <a:sym typeface="Arial"/>
            </a:endParaRPr>
          </a:p>
        </p:txBody>
      </p:sp>
      <p:sp>
        <p:nvSpPr>
          <p:cNvPr id="416" name="Google Shape;41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9ef4f849db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9ef4f849db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19ef4f849db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9ef4f849db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9ef4f849db_0_1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9ef4f849db_0_1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9ef4f849db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9ef4f849db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 name="Google Shape;243;g19ef4f849db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9ef4f849db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9ef4f849db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g19ef4f849db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9ef4f849db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9ef4f849db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19ef4f849db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9ef4f849db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9ef4f849db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19ef4f849db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4039727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11"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 name="Google Shape;17;p11"/>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1"/>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1"/>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11"/>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381000" algn="l">
              <a:lnSpc>
                <a:spcPct val="90000"/>
              </a:lnSpc>
              <a:spcBef>
                <a:spcPts val="500"/>
              </a:spcBef>
              <a:spcAft>
                <a:spcPts val="0"/>
              </a:spcAft>
              <a:buClr>
                <a:schemeClr val="dk1"/>
              </a:buClr>
              <a:buSzPts val="2400"/>
              <a:buChar char="•"/>
              <a:defRPr b="0" i="0">
                <a:latin typeface="Arial"/>
                <a:ea typeface="Arial"/>
                <a:cs typeface="Arial"/>
                <a:sym typeface="Arial"/>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 name="Google Shape;23;p11"/>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24" name="Google Shape;24;p11"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a:spLocks noGrp="1"/>
          </p:cNvSpPr>
          <p:nvPr>
            <p:ph type="pic" idx="2"/>
          </p:nvPr>
        </p:nvSpPr>
        <p:spPr>
          <a:xfrm>
            <a:off x="5183188" y="987425"/>
            <a:ext cx="6172200" cy="4873625"/>
          </a:xfrm>
          <a:prstGeom prst="rect">
            <a:avLst/>
          </a:prstGeom>
          <a:noFill/>
          <a:ln>
            <a:noFill/>
          </a:ln>
        </p:spPr>
      </p:sp>
      <p:sp>
        <p:nvSpPr>
          <p:cNvPr id="78" name="Google Shape;78;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9" name="Google Shape;7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No Bullets" type="obj">
  <p:cSld name="OBJECT">
    <p:spTree>
      <p:nvGrpSpPr>
        <p:cNvPr id="1" name="Shape 102"/>
        <p:cNvGrpSpPr/>
        <p:nvPr/>
      </p:nvGrpSpPr>
      <p:grpSpPr>
        <a:xfrm>
          <a:off x="0" y="0"/>
          <a:ext cx="0" cy="0"/>
          <a:chOff x="0" y="0"/>
          <a:chExt cx="0" cy="0"/>
        </a:xfrm>
      </p:grpSpPr>
      <p:pic>
        <p:nvPicPr>
          <p:cNvPr id="103" name="Google Shape;103;p14"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4" name="Google Shape;104;p14"/>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4"/>
          <p:cNvSpPr txBox="1">
            <a:spLocks noGrp="1"/>
          </p:cNvSpPr>
          <p:nvPr>
            <p:ph type="body" idx="1"/>
          </p:nvPr>
        </p:nvSpPr>
        <p:spPr>
          <a:xfrm>
            <a:off x="381000" y="1788326"/>
            <a:ext cx="8655424"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228600" algn="l">
              <a:lnSpc>
                <a:spcPct val="100000"/>
              </a:lnSpc>
              <a:spcBef>
                <a:spcPts val="1200"/>
              </a:spcBef>
              <a:spcAft>
                <a:spcPts val="0"/>
              </a:spcAft>
              <a:buClr>
                <a:schemeClr val="dk2"/>
              </a:buClr>
              <a:buSzPts val="1600"/>
              <a:buNone/>
              <a:defRPr sz="1600" b="1" i="0">
                <a:solidFill>
                  <a:schemeClr val="dk2"/>
                </a:solidFill>
                <a:latin typeface="Arial"/>
                <a:ea typeface="Arial"/>
                <a:cs typeface="Arial"/>
                <a:sym typeface="Arial"/>
              </a:defRPr>
            </a:lvl2pPr>
            <a:lvl3pPr marL="1371600" lvl="2" indent="-228600" algn="l">
              <a:lnSpc>
                <a:spcPct val="100000"/>
              </a:lnSpc>
              <a:spcBef>
                <a:spcPts val="1800"/>
              </a:spcBef>
              <a:spcAft>
                <a:spcPts val="0"/>
              </a:spcAft>
              <a:buClr>
                <a:schemeClr val="dk1"/>
              </a:buClr>
              <a:buSzPts val="1600"/>
              <a:buNone/>
              <a:defRPr b="0" i="0">
                <a:latin typeface="Arial"/>
                <a:ea typeface="Arial"/>
                <a:cs typeface="Arial"/>
                <a:sym typeface="Arial"/>
              </a:defRPr>
            </a:lvl3pPr>
            <a:lvl4pPr marL="1828800" lvl="3" indent="-228600" algn="l">
              <a:lnSpc>
                <a:spcPct val="100000"/>
              </a:lnSpc>
              <a:spcBef>
                <a:spcPts val="1800"/>
              </a:spcBef>
              <a:spcAft>
                <a:spcPts val="0"/>
              </a:spcAft>
              <a:buClr>
                <a:schemeClr val="dk1"/>
              </a:buClr>
              <a:buSzPts val="1600"/>
              <a:buNone/>
              <a:defRPr b="0" i="1">
                <a:latin typeface="Arial"/>
                <a:ea typeface="Arial"/>
                <a:cs typeface="Arial"/>
                <a:sym typeface="Arial"/>
              </a:defRPr>
            </a:lvl4pPr>
            <a:lvl5pPr marL="2286000" lvl="4" indent="-228600" algn="l">
              <a:lnSpc>
                <a:spcPct val="100000"/>
              </a:lnSpc>
              <a:spcBef>
                <a:spcPts val="1800"/>
              </a:spcBef>
              <a:spcAft>
                <a:spcPts val="0"/>
              </a:spcAft>
              <a:buClr>
                <a:schemeClr val="dk1"/>
              </a:buClr>
              <a:buSzPts val="1400"/>
              <a:buNone/>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1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09"/>
        <p:cNvGrpSpPr/>
        <p:nvPr/>
      </p:nvGrpSpPr>
      <p:grpSpPr>
        <a:xfrm>
          <a:off x="0" y="0"/>
          <a:ext cx="0" cy="0"/>
          <a:chOff x="0" y="0"/>
          <a:chExt cx="0" cy="0"/>
        </a:xfrm>
      </p:grpSpPr>
      <p:pic>
        <p:nvPicPr>
          <p:cNvPr id="110" name="Google Shape;110;p13" descr="A close up of a device&#10;&#10;Description automatically generated"/>
          <p:cNvPicPr preferRelativeResize="0"/>
          <p:nvPr/>
        </p:nvPicPr>
        <p:blipFill rotWithShape="1">
          <a:blip r:embed="rId3">
            <a:alphaModFix/>
          </a:blip>
          <a:srcRect/>
          <a:stretch/>
        </p:blipFill>
        <p:spPr>
          <a:xfrm>
            <a:off x="-589993" y="-304800"/>
            <a:ext cx="13275733" cy="7467600"/>
          </a:xfrm>
          <a:prstGeom prst="rect">
            <a:avLst/>
          </a:prstGeom>
          <a:noFill/>
          <a:ln>
            <a:noFill/>
          </a:ln>
        </p:spPr>
      </p:pic>
      <p:sp>
        <p:nvSpPr>
          <p:cNvPr id="111" name="Google Shape;111;p13"/>
          <p:cNvSpPr txBox="1">
            <a:spLocks noGrp="1"/>
          </p:cNvSpPr>
          <p:nvPr>
            <p:ph type="title"/>
          </p:nvPr>
        </p:nvSpPr>
        <p:spPr>
          <a:xfrm>
            <a:off x="3985256" y="1412131"/>
            <a:ext cx="4156364" cy="2954655"/>
          </a:xfrm>
          <a:prstGeom prst="rect">
            <a:avLst/>
          </a:prstGeom>
          <a:noFill/>
          <a:ln>
            <a:noFill/>
          </a:ln>
        </p:spPr>
        <p:txBody>
          <a:bodyPr spcFirstLastPara="1" wrap="square" lIns="0" tIns="0" rIns="0" bIns="0" anchor="ctr" anchorCtr="0">
            <a:spAutoFit/>
          </a:bodyPr>
          <a:lstStyle>
            <a:lvl1pPr lvl="0" algn="ctr">
              <a:lnSpc>
                <a:spcPct val="75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3"/>
          <p:cNvSpPr txBox="1">
            <a:spLocks noGrp="1"/>
          </p:cNvSpPr>
          <p:nvPr>
            <p:ph type="body" idx="1"/>
          </p:nvPr>
        </p:nvSpPr>
        <p:spPr>
          <a:xfrm>
            <a:off x="4493252" y="4507343"/>
            <a:ext cx="3297383" cy="795334"/>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13" name="Google Shape;113;p1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1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6"/>
        <p:cNvGrpSpPr/>
        <p:nvPr/>
      </p:nvGrpSpPr>
      <p:grpSpPr>
        <a:xfrm>
          <a:off x="0" y="0"/>
          <a:ext cx="0" cy="0"/>
          <a:chOff x="0" y="0"/>
          <a:chExt cx="0" cy="0"/>
        </a:xfrm>
      </p:grpSpPr>
      <p:pic>
        <p:nvPicPr>
          <p:cNvPr id="117" name="Google Shape;117;p15" descr="Icon&#10;&#10;Description automatically generated"/>
          <p:cNvPicPr preferRelativeResize="0"/>
          <p:nvPr/>
        </p:nvPicPr>
        <p:blipFill rotWithShape="1">
          <a:blip r:embed="rId2">
            <a:alphaModFix/>
          </a:blip>
          <a:srcRect/>
          <a:stretch/>
        </p:blipFill>
        <p:spPr>
          <a:xfrm>
            <a:off x="8969188" y="-629586"/>
            <a:ext cx="3621741" cy="3621741"/>
          </a:xfrm>
          <a:prstGeom prst="rect">
            <a:avLst/>
          </a:prstGeom>
          <a:noFill/>
          <a:ln>
            <a:noFill/>
          </a:ln>
        </p:spPr>
      </p:pic>
      <p:sp>
        <p:nvSpPr>
          <p:cNvPr id="118" name="Google Shape;118;p15"/>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15"/>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5"/>
          <p:cNvSpPr txBox="1">
            <a:spLocks noGrp="1"/>
          </p:cNvSpPr>
          <p:nvPr>
            <p:ph type="body" idx="2"/>
          </p:nvPr>
        </p:nvSpPr>
        <p:spPr>
          <a:xfrm>
            <a:off x="6382871"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1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1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1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24"/>
        <p:cNvGrpSpPr/>
        <p:nvPr/>
      </p:nvGrpSpPr>
      <p:grpSpPr>
        <a:xfrm>
          <a:off x="0" y="0"/>
          <a:ext cx="0" cy="0"/>
          <a:chOff x="0" y="0"/>
          <a:chExt cx="0" cy="0"/>
        </a:xfrm>
      </p:grpSpPr>
      <p:pic>
        <p:nvPicPr>
          <p:cNvPr id="125" name="Google Shape;125;p27" descr="A picture containing game, holding, table, person&#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6" name="Google Shape;126;p27"/>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7"/>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8" name="Google Shape;128;p27"/>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27"/>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27"/>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31" name="Google Shape;131;p27"/>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32" name="Google Shape;132;p27"/>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133" name="Google Shape;133;p27"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8"/>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lt1"/>
              </a:buClr>
              <a:buSzPts val="6400"/>
              <a:buFont typeface="Arial"/>
              <a:buNone/>
              <a:defRPr sz="64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28"/>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7" name="Google Shape;137;p28"/>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28"/>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28"/>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40" name="Google Shape;140;p28"/>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1" name="Google Shape;141;p28"/>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142" name="Google Shape;142;p28"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blipFill>
          <a:blip r:embed="rId2">
            <a:alphaModFix/>
          </a:blip>
          <a:stretch>
            <a:fillRect/>
          </a:stretch>
        </a:blipFill>
        <a:effectLst/>
      </p:bgPr>
    </p:bg>
    <p:spTree>
      <p:nvGrpSpPr>
        <p:cNvPr id="1" name="Shape 143"/>
        <p:cNvGrpSpPr/>
        <p:nvPr/>
      </p:nvGrpSpPr>
      <p:grpSpPr>
        <a:xfrm>
          <a:off x="0" y="0"/>
          <a:ext cx="0" cy="0"/>
          <a:chOff x="0" y="0"/>
          <a:chExt cx="0" cy="0"/>
        </a:xfrm>
      </p:grpSpPr>
      <p:pic>
        <p:nvPicPr>
          <p:cNvPr id="144" name="Google Shape;144;p29" descr="A picture containing game&#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45" name="Google Shape;145;p29"/>
          <p:cNvSpPr txBox="1">
            <a:spLocks noGrp="1"/>
          </p:cNvSpPr>
          <p:nvPr>
            <p:ph type="ctrTitle"/>
          </p:nvPr>
        </p:nvSpPr>
        <p:spPr>
          <a:xfrm>
            <a:off x="403122" y="731583"/>
            <a:ext cx="9144000"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29"/>
          <p:cNvSpPr txBox="1">
            <a:spLocks noGrp="1"/>
          </p:cNvSpPr>
          <p:nvPr>
            <p:ph type="subTitle" idx="1"/>
          </p:nvPr>
        </p:nvSpPr>
        <p:spPr>
          <a:xfrm>
            <a:off x="403122" y="3244341"/>
            <a:ext cx="9144000"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7" name="Google Shape;147;p29"/>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29"/>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29"/>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50" name="Google Shape;150;p29"/>
          <p:cNvSpPr txBox="1">
            <a:spLocks noGrp="1"/>
          </p:cNvSpPr>
          <p:nvPr>
            <p:ph type="body" idx="2"/>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b="0" i="0">
                <a:solidFill>
                  <a:schemeClr val="dk2"/>
                </a:solidFill>
                <a:latin typeface="Arial"/>
                <a:ea typeface="Arial"/>
                <a:cs typeface="Arial"/>
                <a:sym typeface="Aria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1" name="Google Shape;151;p29"/>
          <p:cNvPicPr preferRelativeResize="0"/>
          <p:nvPr/>
        </p:nvPicPr>
        <p:blipFill rotWithShape="1">
          <a:blip r:embed="rId4">
            <a:alphaModFix/>
          </a:blip>
          <a:srcRect/>
          <a:stretch/>
        </p:blipFill>
        <p:spPr>
          <a:xfrm>
            <a:off x="10789920" y="6400800"/>
            <a:ext cx="923544" cy="176136"/>
          </a:xfrm>
          <a:prstGeom prst="rect">
            <a:avLst/>
          </a:prstGeom>
          <a:noFill/>
          <a:ln>
            <a:noFill/>
          </a:ln>
        </p:spPr>
      </p:pic>
      <p:pic>
        <p:nvPicPr>
          <p:cNvPr id="152" name="Google Shape;152;p29"/>
          <p:cNvPicPr preferRelativeResize="0"/>
          <p:nvPr/>
        </p:nvPicPr>
        <p:blipFill rotWithShape="1">
          <a:blip r:embed="rId5">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Photo">
  <p:cSld name="Title Slide Photo">
    <p:bg>
      <p:bgPr>
        <a:solidFill>
          <a:srgbClr val="EDEEEF"/>
        </a:solidFill>
        <a:effectLst/>
      </p:bgPr>
    </p:bg>
    <p:spTree>
      <p:nvGrpSpPr>
        <p:cNvPr id="1" name="Shape 153"/>
        <p:cNvGrpSpPr/>
        <p:nvPr/>
      </p:nvGrpSpPr>
      <p:grpSpPr>
        <a:xfrm>
          <a:off x="0" y="0"/>
          <a:ext cx="0" cy="0"/>
          <a:chOff x="0" y="0"/>
          <a:chExt cx="0" cy="0"/>
        </a:xfrm>
      </p:grpSpPr>
      <p:sp>
        <p:nvSpPr>
          <p:cNvPr id="154" name="Google Shape;154;p30"/>
          <p:cNvSpPr>
            <a:spLocks noGrp="1"/>
          </p:cNvSpPr>
          <p:nvPr>
            <p:ph type="pic" idx="2"/>
          </p:nvPr>
        </p:nvSpPr>
        <p:spPr>
          <a:xfrm>
            <a:off x="8139634" y="643095"/>
            <a:ext cx="4454013" cy="4548384"/>
          </a:xfrm>
          <a:prstGeom prst="ellipse">
            <a:avLst/>
          </a:prstGeom>
          <a:solidFill>
            <a:srgbClr val="C7CACD"/>
          </a:solidFill>
          <a:ln>
            <a:noFill/>
          </a:ln>
        </p:spPr>
      </p:sp>
      <p:sp>
        <p:nvSpPr>
          <p:cNvPr id="155" name="Google Shape;155;p30"/>
          <p:cNvSpPr txBox="1">
            <a:spLocks noGrp="1"/>
          </p:cNvSpPr>
          <p:nvPr>
            <p:ph type="ctrTitle"/>
          </p:nvPr>
        </p:nvSpPr>
        <p:spPr>
          <a:xfrm>
            <a:off x="403122" y="731583"/>
            <a:ext cx="7736512" cy="23876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Clr>
                <a:schemeClr val="dk2"/>
              </a:buClr>
              <a:buSzPts val="6400"/>
              <a:buFont typeface="Arial"/>
              <a:buNone/>
              <a:defRPr sz="6400" b="1" i="0">
                <a:solidFill>
                  <a:schemeClr val="dk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30"/>
          <p:cNvSpPr txBox="1">
            <a:spLocks noGrp="1"/>
          </p:cNvSpPr>
          <p:nvPr>
            <p:ph type="subTitle" idx="1"/>
          </p:nvPr>
        </p:nvSpPr>
        <p:spPr>
          <a:xfrm>
            <a:off x="403122" y="3244341"/>
            <a:ext cx="7750278" cy="339517"/>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7" name="Google Shape;157;p30"/>
          <p:cNvSpPr txBox="1">
            <a:spLocks noGrp="1"/>
          </p:cNvSpPr>
          <p:nvPr>
            <p:ph type="dt" idx="10"/>
          </p:nvPr>
        </p:nvSpPr>
        <p:spPr>
          <a:xfrm>
            <a:off x="838200" y="755096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30"/>
          <p:cNvSpPr txBox="1">
            <a:spLocks noGrp="1"/>
          </p:cNvSpPr>
          <p:nvPr>
            <p:ph type="ftr" idx="11"/>
          </p:nvPr>
        </p:nvSpPr>
        <p:spPr>
          <a:xfrm>
            <a:off x="4038600" y="755096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9" name="Google Shape;159;p30"/>
          <p:cNvSpPr txBox="1">
            <a:spLocks noGrp="1"/>
          </p:cNvSpPr>
          <p:nvPr>
            <p:ph type="sldNum" idx="12"/>
          </p:nvPr>
        </p:nvSpPr>
        <p:spPr>
          <a:xfrm>
            <a:off x="8610600" y="755096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60" name="Google Shape;160;p30"/>
          <p:cNvSpPr txBox="1">
            <a:spLocks noGrp="1"/>
          </p:cNvSpPr>
          <p:nvPr>
            <p:ph type="body" idx="3"/>
          </p:nvPr>
        </p:nvSpPr>
        <p:spPr>
          <a:xfrm>
            <a:off x="403122" y="4247375"/>
            <a:ext cx="6153150" cy="3098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2"/>
              </a:buClr>
              <a:buSzPts val="1710"/>
              <a:buNone/>
              <a:defRPr sz="1800" b="1" i="0">
                <a:solidFill>
                  <a:schemeClr val="dk2"/>
                </a:solidFill>
                <a:latin typeface="Arial"/>
                <a:ea typeface="Arial"/>
                <a:cs typeface="Arial"/>
                <a:sym typeface="Arial"/>
              </a:defRPr>
            </a:lvl1pPr>
            <a:lvl2pPr marL="914400" lvl="1" indent="-342900" algn="l">
              <a:lnSpc>
                <a:spcPct val="100000"/>
              </a:lnSpc>
              <a:spcBef>
                <a:spcPts val="1800"/>
              </a:spcBef>
              <a:spcAft>
                <a:spcPts val="0"/>
              </a:spcAft>
              <a:buClr>
                <a:schemeClr val="dk2"/>
              </a:buClr>
              <a:buSzPts val="1800"/>
              <a:buChar char="•"/>
              <a:defRPr>
                <a:solidFill>
                  <a:schemeClr val="dk2"/>
                </a:solidFill>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1" name="Google Shape;161;p30"/>
          <p:cNvPicPr preferRelativeResize="0"/>
          <p:nvPr/>
        </p:nvPicPr>
        <p:blipFill rotWithShape="1">
          <a:blip r:embed="rId2">
            <a:alphaModFix/>
          </a:blip>
          <a:srcRect/>
          <a:stretch/>
        </p:blipFill>
        <p:spPr>
          <a:xfrm>
            <a:off x="10789920" y="6400800"/>
            <a:ext cx="923544" cy="176136"/>
          </a:xfrm>
          <a:prstGeom prst="rect">
            <a:avLst/>
          </a:prstGeom>
          <a:noFill/>
          <a:ln>
            <a:noFill/>
          </a:ln>
        </p:spPr>
      </p:pic>
      <p:pic>
        <p:nvPicPr>
          <p:cNvPr id="162" name="Google Shape;162;p30"/>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3"/>
        <p:cNvGrpSpPr/>
        <p:nvPr/>
      </p:nvGrpSpPr>
      <p:grpSpPr>
        <a:xfrm>
          <a:off x="0" y="0"/>
          <a:ext cx="0" cy="0"/>
          <a:chOff x="0" y="0"/>
          <a:chExt cx="0" cy="0"/>
        </a:xfrm>
      </p:grpSpPr>
      <p:pic>
        <p:nvPicPr>
          <p:cNvPr id="164" name="Google Shape;164;p31" descr="A picture containing meter, clock&#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65" name="Google Shape;165;p31"/>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6" name="Google Shape;166;p31"/>
          <p:cNvSpPr txBox="1">
            <a:spLocks noGrp="1"/>
          </p:cNvSpPr>
          <p:nvPr>
            <p:ph type="body" idx="1"/>
          </p:nvPr>
        </p:nvSpPr>
        <p:spPr>
          <a:xfrm>
            <a:off x="381000" y="1788326"/>
            <a:ext cx="11430000" cy="4173203"/>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marL="914400" lvl="1" indent="-3429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marL="1828800" lvl="3" indent="-3302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1"/>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31"/>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3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Header Image">
  <p:cSld name="Section Header Image">
    <p:bg>
      <p:bgPr>
        <a:solidFill>
          <a:srgbClr val="EDEEEF"/>
        </a:solidFill>
        <a:effectLst/>
      </p:bgPr>
    </p:bg>
    <p:spTree>
      <p:nvGrpSpPr>
        <p:cNvPr id="1" name="Shape 170"/>
        <p:cNvGrpSpPr/>
        <p:nvPr/>
      </p:nvGrpSpPr>
      <p:grpSpPr>
        <a:xfrm>
          <a:off x="0" y="0"/>
          <a:ext cx="0" cy="0"/>
          <a:chOff x="0" y="0"/>
          <a:chExt cx="0" cy="0"/>
        </a:xfrm>
      </p:grpSpPr>
      <p:sp>
        <p:nvSpPr>
          <p:cNvPr id="171" name="Google Shape;171;p32"/>
          <p:cNvSpPr>
            <a:spLocks noGrp="1"/>
          </p:cNvSpPr>
          <p:nvPr>
            <p:ph type="pic" idx="2"/>
          </p:nvPr>
        </p:nvSpPr>
        <p:spPr>
          <a:xfrm>
            <a:off x="0" y="0"/>
            <a:ext cx="12192000" cy="6858000"/>
          </a:xfrm>
          <a:prstGeom prst="rect">
            <a:avLst/>
          </a:prstGeom>
          <a:noFill/>
          <a:ln>
            <a:noFill/>
          </a:ln>
        </p:spPr>
      </p:sp>
      <p:sp>
        <p:nvSpPr>
          <p:cNvPr id="172" name="Google Shape;172;p3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3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3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75" name="Google Shape;175;p32"/>
          <p:cNvPicPr preferRelativeResize="0"/>
          <p:nvPr/>
        </p:nvPicPr>
        <p:blipFill rotWithShape="1">
          <a:blip r:embed="rId2">
            <a:alphaModFix/>
          </a:blip>
          <a:srcRect/>
          <a:stretch/>
        </p:blipFill>
        <p:spPr>
          <a:xfrm>
            <a:off x="10790000" y="6397249"/>
            <a:ext cx="924976" cy="176844"/>
          </a:xfrm>
          <a:prstGeom prst="rect">
            <a:avLst/>
          </a:prstGeom>
          <a:noFill/>
          <a:ln>
            <a:noFill/>
          </a:ln>
        </p:spPr>
      </p:pic>
      <p:sp>
        <p:nvSpPr>
          <p:cNvPr id="176" name="Google Shape;176;p32"/>
          <p:cNvSpPr>
            <a:spLocks noGrp="1"/>
          </p:cNvSpPr>
          <p:nvPr>
            <p:ph type="body" idx="1"/>
          </p:nvPr>
        </p:nvSpPr>
        <p:spPr>
          <a:xfrm>
            <a:off x="2286000" y="914400"/>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b="1" i="0">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None/>
              <a:defRPr/>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p32"/>
          <p:cNvSpPr>
            <a:spLocks noGrp="1"/>
          </p:cNvSpPr>
          <p:nvPr>
            <p:ph type="body" idx="3"/>
          </p:nvPr>
        </p:nvSpPr>
        <p:spPr>
          <a:xfrm>
            <a:off x="-3520440" y="821933"/>
            <a:ext cx="3108960" cy="3108960"/>
          </a:xfrm>
          <a:prstGeom prst="ellipse">
            <a:avLst/>
          </a:prstGeom>
          <a:solidFill>
            <a:schemeClr val="lt1"/>
          </a:solidFill>
          <a:ln>
            <a:noFill/>
          </a:ln>
        </p:spPr>
        <p:txBody>
          <a:bodyPr spcFirstLastPara="1" wrap="square" lIns="0" tIns="0" rIns="0" bIns="0" anchor="ctr" anchorCtr="0">
            <a:noAutofit/>
          </a:bodyPr>
          <a:lstStyle>
            <a:lvl1pPr marL="457200" lvl="0" indent="-228600" algn="ctr">
              <a:lnSpc>
                <a:spcPct val="100000"/>
              </a:lnSpc>
              <a:spcBef>
                <a:spcPts val="900"/>
              </a:spcBef>
              <a:spcAft>
                <a:spcPts val="0"/>
              </a:spcAft>
              <a:buClr>
                <a:schemeClr val="dk2"/>
              </a:buClr>
              <a:buSzPts val="1710"/>
              <a:buNone/>
              <a:defRPr sz="1800"/>
            </a:lvl1pPr>
            <a:lvl2pPr marL="914400" lvl="1" indent="-330200" algn="ctr">
              <a:lnSpc>
                <a:spcPct val="100000"/>
              </a:lnSpc>
              <a:spcBef>
                <a:spcPts val="900"/>
              </a:spcBef>
              <a:spcAft>
                <a:spcPts val="0"/>
              </a:spcAft>
              <a:buClr>
                <a:schemeClr val="dk1"/>
              </a:buClr>
              <a:buSzPts val="1600"/>
              <a:buFont typeface="Arial"/>
              <a:buChar char="•"/>
              <a:defRPr sz="1600"/>
            </a:lvl2pPr>
            <a:lvl3pPr marL="1371600" lvl="2" indent="-342900" algn="l">
              <a:lnSpc>
                <a:spcPct val="100000"/>
              </a:lnSpc>
              <a:spcBef>
                <a:spcPts val="1800"/>
              </a:spcBef>
              <a:spcAft>
                <a:spcPts val="0"/>
              </a:spcAft>
              <a:buClr>
                <a:schemeClr val="dk1"/>
              </a:buClr>
              <a:buSzPts val="1800"/>
              <a:buChar char="–"/>
              <a:defRPr/>
            </a:lvl3pPr>
            <a:lvl4pPr marL="1828800" lvl="3" indent="-342900" algn="l">
              <a:lnSpc>
                <a:spcPct val="100000"/>
              </a:lnSpc>
              <a:spcBef>
                <a:spcPts val="1800"/>
              </a:spcBef>
              <a:spcAft>
                <a:spcPts val="0"/>
              </a:spcAft>
              <a:buClr>
                <a:schemeClr val="dk1"/>
              </a:buClr>
              <a:buSzPts val="1800"/>
              <a:buChar char="•"/>
              <a:defRPr/>
            </a:lvl4pPr>
            <a:lvl5pPr marL="2286000" lvl="4" indent="-342900" algn="l">
              <a:lnSpc>
                <a:spcPct val="100000"/>
              </a:lnSpc>
              <a:spcBef>
                <a:spcPts val="18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8" name="Google Shape;178;p32"/>
          <p:cNvPicPr preferRelativeResize="0"/>
          <p:nvPr/>
        </p:nvPicPr>
        <p:blipFill rotWithShape="1">
          <a:blip r:embed="rId3">
            <a:alphaModFix/>
          </a:blip>
          <a:srcRect/>
          <a:stretch/>
        </p:blipFill>
        <p:spPr>
          <a:xfrm>
            <a:off x="394488" y="6155667"/>
            <a:ext cx="1274827" cy="45692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Quote">
  <p:cSld name="Quote">
    <p:bg>
      <p:bgPr>
        <a:blipFill>
          <a:blip r:embed="rId2">
            <a:alphaModFix/>
          </a:blip>
          <a:stretch>
            <a:fillRect/>
          </a:stretch>
        </a:blipFill>
        <a:effectLst/>
      </p:bgPr>
    </p:bg>
    <p:spTree>
      <p:nvGrpSpPr>
        <p:cNvPr id="1" name="Shape 179"/>
        <p:cNvGrpSpPr/>
        <p:nvPr/>
      </p:nvGrpSpPr>
      <p:grpSpPr>
        <a:xfrm>
          <a:off x="0" y="0"/>
          <a:ext cx="0" cy="0"/>
          <a:chOff x="0" y="0"/>
          <a:chExt cx="0" cy="0"/>
        </a:xfrm>
      </p:grpSpPr>
      <p:pic>
        <p:nvPicPr>
          <p:cNvPr id="180" name="Google Shape;180;p33" descr="Shape, arrow&#10;&#10;Description automatically generated"/>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81" name="Google Shape;181;p33"/>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2" name="Google Shape;182;p33"/>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83" name="Google Shape;183;p33"/>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33"/>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3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86" name="Google Shape;186;p33"/>
          <p:cNvPicPr preferRelativeResize="0"/>
          <p:nvPr/>
        </p:nvPicPr>
        <p:blipFill rotWithShape="1">
          <a:blip r:embed="rId4">
            <a:alphaModFix/>
          </a:blip>
          <a:srcRect/>
          <a:stretch/>
        </p:blipFill>
        <p:spPr>
          <a:xfrm>
            <a:off x="10790000" y="6397249"/>
            <a:ext cx="924976" cy="176844"/>
          </a:xfrm>
          <a:prstGeom prst="rect">
            <a:avLst/>
          </a:prstGeom>
          <a:noFill/>
          <a:ln>
            <a:noFill/>
          </a:ln>
        </p:spPr>
      </p:pic>
      <p:pic>
        <p:nvPicPr>
          <p:cNvPr id="187" name="Google Shape;187;p33" descr="Logo&#10;&#10;Description automatically generated"/>
          <p:cNvPicPr preferRelativeResize="0"/>
          <p:nvPr/>
        </p:nvPicPr>
        <p:blipFill rotWithShape="1">
          <a:blip r:embed="rId5">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1_Quote">
  <p:cSld name="1_Quote">
    <p:bg>
      <p:bgPr>
        <a:blipFill>
          <a:blip r:embed="rId2">
            <a:alphaModFix/>
          </a:blip>
          <a:stretch>
            <a:fillRect/>
          </a:stretch>
        </a:blipFill>
        <a:effectLst/>
      </p:bgPr>
    </p:bg>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448676" y="2020046"/>
            <a:ext cx="8190227" cy="49859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3600"/>
              <a:buFont typeface="Arial"/>
              <a:buNone/>
              <a:defRPr sz="3600" b="1" i="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34"/>
          <p:cNvSpPr txBox="1">
            <a:spLocks noGrp="1"/>
          </p:cNvSpPr>
          <p:nvPr>
            <p:ph type="body" idx="1"/>
          </p:nvPr>
        </p:nvSpPr>
        <p:spPr>
          <a:xfrm>
            <a:off x="448676" y="1228188"/>
            <a:ext cx="8190227" cy="24379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Clr>
                <a:schemeClr val="lt1"/>
              </a:buClr>
              <a:buSzPts val="1710"/>
              <a:buNone/>
              <a:defRPr sz="1800" b="1" i="0">
                <a:solidFill>
                  <a:schemeClr val="lt1"/>
                </a:solidFill>
                <a:latin typeface="Arial"/>
                <a:ea typeface="Arial"/>
                <a:cs typeface="Arial"/>
                <a:sym typeface="Arial"/>
              </a:defRPr>
            </a:lvl1pPr>
            <a:lvl2pPr marL="914400" lvl="1" indent="-228600" algn="l">
              <a:lnSpc>
                <a:spcPct val="100000"/>
              </a:lnSpc>
              <a:spcBef>
                <a:spcPts val="1800"/>
              </a:spcBef>
              <a:spcAft>
                <a:spcPts val="0"/>
              </a:spcAft>
              <a:buClr>
                <a:srgbClr val="909091"/>
              </a:buClr>
              <a:buSzPts val="2000"/>
              <a:buNone/>
              <a:defRPr sz="2000">
                <a:solidFill>
                  <a:srgbClr val="909091"/>
                </a:solidFill>
              </a:defRPr>
            </a:lvl2pPr>
            <a:lvl3pPr marL="1371600" lvl="2" indent="-228600" algn="l">
              <a:lnSpc>
                <a:spcPct val="100000"/>
              </a:lnSpc>
              <a:spcBef>
                <a:spcPts val="1800"/>
              </a:spcBef>
              <a:spcAft>
                <a:spcPts val="0"/>
              </a:spcAft>
              <a:buClr>
                <a:srgbClr val="909091"/>
              </a:buClr>
              <a:buSzPts val="1800"/>
              <a:buNone/>
              <a:defRPr sz="1800">
                <a:solidFill>
                  <a:srgbClr val="909091"/>
                </a:solidFill>
              </a:defRPr>
            </a:lvl3pPr>
            <a:lvl4pPr marL="1828800" lvl="3" indent="-228600" algn="l">
              <a:lnSpc>
                <a:spcPct val="100000"/>
              </a:lnSpc>
              <a:spcBef>
                <a:spcPts val="1800"/>
              </a:spcBef>
              <a:spcAft>
                <a:spcPts val="0"/>
              </a:spcAft>
              <a:buClr>
                <a:srgbClr val="909091"/>
              </a:buClr>
              <a:buSzPts val="1600"/>
              <a:buNone/>
              <a:defRPr sz="1600">
                <a:solidFill>
                  <a:srgbClr val="909091"/>
                </a:solidFill>
              </a:defRPr>
            </a:lvl4pPr>
            <a:lvl5pPr marL="2286000" lvl="4" indent="-228600" algn="l">
              <a:lnSpc>
                <a:spcPct val="100000"/>
              </a:lnSpc>
              <a:spcBef>
                <a:spcPts val="1800"/>
              </a:spcBef>
              <a:spcAft>
                <a:spcPts val="0"/>
              </a:spcAft>
              <a:buClr>
                <a:srgbClr val="909091"/>
              </a:buClr>
              <a:buSzPts val="1600"/>
              <a:buNone/>
              <a:defRPr sz="1600">
                <a:solidFill>
                  <a:srgbClr val="909091"/>
                </a:solidFill>
              </a:defRPr>
            </a:lvl5pPr>
            <a:lvl6pPr marL="2743200" lvl="5" indent="-228600" algn="l">
              <a:lnSpc>
                <a:spcPct val="90000"/>
              </a:lnSpc>
              <a:spcBef>
                <a:spcPts val="500"/>
              </a:spcBef>
              <a:spcAft>
                <a:spcPts val="0"/>
              </a:spcAft>
              <a:buClr>
                <a:srgbClr val="909091"/>
              </a:buClr>
              <a:buSzPts val="1600"/>
              <a:buNone/>
              <a:defRPr sz="1600">
                <a:solidFill>
                  <a:srgbClr val="909091"/>
                </a:solidFill>
              </a:defRPr>
            </a:lvl6pPr>
            <a:lvl7pPr marL="3200400" lvl="6" indent="-228600" algn="l">
              <a:lnSpc>
                <a:spcPct val="90000"/>
              </a:lnSpc>
              <a:spcBef>
                <a:spcPts val="500"/>
              </a:spcBef>
              <a:spcAft>
                <a:spcPts val="0"/>
              </a:spcAft>
              <a:buClr>
                <a:srgbClr val="909091"/>
              </a:buClr>
              <a:buSzPts val="1600"/>
              <a:buNone/>
              <a:defRPr sz="1600">
                <a:solidFill>
                  <a:srgbClr val="909091"/>
                </a:solidFill>
              </a:defRPr>
            </a:lvl7pPr>
            <a:lvl8pPr marL="3657600" lvl="7" indent="-228600" algn="l">
              <a:lnSpc>
                <a:spcPct val="90000"/>
              </a:lnSpc>
              <a:spcBef>
                <a:spcPts val="500"/>
              </a:spcBef>
              <a:spcAft>
                <a:spcPts val="0"/>
              </a:spcAft>
              <a:buClr>
                <a:srgbClr val="909091"/>
              </a:buClr>
              <a:buSzPts val="1600"/>
              <a:buNone/>
              <a:defRPr sz="1600">
                <a:solidFill>
                  <a:srgbClr val="909091"/>
                </a:solidFill>
              </a:defRPr>
            </a:lvl8pPr>
            <a:lvl9pPr marL="4114800" lvl="8" indent="-228600" algn="l">
              <a:lnSpc>
                <a:spcPct val="90000"/>
              </a:lnSpc>
              <a:spcBef>
                <a:spcPts val="500"/>
              </a:spcBef>
              <a:spcAft>
                <a:spcPts val="0"/>
              </a:spcAft>
              <a:buClr>
                <a:srgbClr val="909091"/>
              </a:buClr>
              <a:buSzPts val="1600"/>
              <a:buNone/>
              <a:defRPr sz="1600">
                <a:solidFill>
                  <a:srgbClr val="909091"/>
                </a:solidFill>
              </a:defRPr>
            </a:lvl9pPr>
          </a:lstStyle>
          <a:p>
            <a:endParaRPr/>
          </a:p>
        </p:txBody>
      </p:sp>
      <p:sp>
        <p:nvSpPr>
          <p:cNvPr id="191" name="Google Shape;191;p34"/>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2" name="Google Shape;192;p34"/>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3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lt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94" name="Google Shape;194;p34"/>
          <p:cNvPicPr preferRelativeResize="0"/>
          <p:nvPr/>
        </p:nvPicPr>
        <p:blipFill rotWithShape="1">
          <a:blip r:embed="rId3">
            <a:alphaModFix/>
          </a:blip>
          <a:srcRect/>
          <a:stretch/>
        </p:blipFill>
        <p:spPr>
          <a:xfrm>
            <a:off x="10790000" y="6397249"/>
            <a:ext cx="924976" cy="176844"/>
          </a:xfrm>
          <a:prstGeom prst="rect">
            <a:avLst/>
          </a:prstGeom>
          <a:noFill/>
          <a:ln>
            <a:noFill/>
          </a:ln>
        </p:spPr>
      </p:pic>
      <p:pic>
        <p:nvPicPr>
          <p:cNvPr id="195" name="Google Shape;195;p34" descr="Logo&#10;&#10;Description automatically generated"/>
          <p:cNvPicPr preferRelativeResize="0"/>
          <p:nvPr/>
        </p:nvPicPr>
        <p:blipFill rotWithShape="1">
          <a:blip r:embed="rId4">
            <a:alphaModFix/>
          </a:blip>
          <a:srcRect/>
          <a:stretch/>
        </p:blipFill>
        <p:spPr>
          <a:xfrm>
            <a:off x="394488" y="6158705"/>
            <a:ext cx="1283792" cy="45798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ext and Circular Photo">
  <p:cSld name="Text and Circular Photo">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35"/>
          <p:cNvSpPr txBox="1">
            <a:spLocks noGrp="1"/>
          </p:cNvSpPr>
          <p:nvPr>
            <p:ph type="body" idx="1"/>
          </p:nvPr>
        </p:nvSpPr>
        <p:spPr>
          <a:xfrm>
            <a:off x="380999" y="1798730"/>
            <a:ext cx="5428129" cy="414487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Clr>
                <a:schemeClr val="dk2"/>
              </a:buClr>
              <a:buSzPts val="1900"/>
              <a:buNone/>
              <a:defRPr b="1" i="0">
                <a:solidFill>
                  <a:schemeClr val="dk2"/>
                </a:solidFill>
                <a:latin typeface="Arial"/>
                <a:ea typeface="Arial"/>
                <a:cs typeface="Arial"/>
                <a:sym typeface="Arial"/>
              </a:defRPr>
            </a:lvl1pPr>
            <a:lvl2pPr marL="914400" lvl="1" indent="-355600" algn="l">
              <a:lnSpc>
                <a:spcPct val="100000"/>
              </a:lnSpc>
              <a:spcBef>
                <a:spcPts val="3000"/>
              </a:spcBef>
              <a:spcAft>
                <a:spcPts val="0"/>
              </a:spcAft>
              <a:buClr>
                <a:schemeClr val="dk1"/>
              </a:buClr>
              <a:buSzPts val="2000"/>
              <a:buFont typeface="Arial"/>
              <a:buChar char="•"/>
              <a:defRPr sz="20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35"/>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35"/>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3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2" name="Google Shape;202;p35"/>
          <p:cNvSpPr>
            <a:spLocks noGrp="1"/>
          </p:cNvSpPr>
          <p:nvPr>
            <p:ph type="pic" idx="2"/>
          </p:nvPr>
        </p:nvSpPr>
        <p:spPr>
          <a:xfrm>
            <a:off x="7621429" y="1928470"/>
            <a:ext cx="3423087" cy="3495615"/>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quare Photo and Text">
  <p:cSld name="Square Photo and Text">
    <p:spTree>
      <p:nvGrpSpPr>
        <p:cNvPr id="1" name="Shape 203"/>
        <p:cNvGrpSpPr/>
        <p:nvPr/>
      </p:nvGrpSpPr>
      <p:grpSpPr>
        <a:xfrm>
          <a:off x="0" y="0"/>
          <a:ext cx="0" cy="0"/>
          <a:chOff x="0" y="0"/>
          <a:chExt cx="0" cy="0"/>
        </a:xfrm>
      </p:grpSpPr>
      <p:sp>
        <p:nvSpPr>
          <p:cNvPr id="204" name="Google Shape;204;p36"/>
          <p:cNvSpPr txBox="1">
            <a:spLocks noGrp="1"/>
          </p:cNvSpPr>
          <p:nvPr>
            <p:ph type="title"/>
          </p:nvPr>
        </p:nvSpPr>
        <p:spPr>
          <a:xfrm>
            <a:off x="381000" y="859536"/>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p36"/>
          <p:cNvSpPr txBox="1">
            <a:spLocks noGrp="1"/>
          </p:cNvSpPr>
          <p:nvPr>
            <p:ph type="body" idx="1"/>
          </p:nvPr>
        </p:nvSpPr>
        <p:spPr>
          <a:xfrm>
            <a:off x="6956424" y="2179479"/>
            <a:ext cx="4191001" cy="341163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accent2"/>
              </a:buClr>
              <a:buSzPts val="1710"/>
              <a:buNone/>
              <a:defRPr sz="1800" b="1" i="0">
                <a:solidFill>
                  <a:schemeClr val="accent2"/>
                </a:solidFill>
                <a:latin typeface="Arial"/>
                <a:ea typeface="Arial"/>
                <a:cs typeface="Arial"/>
                <a:sym typeface="Arial"/>
              </a:defRPr>
            </a:lvl1pPr>
            <a:lvl2pPr marL="914400" lvl="1" indent="-228600" algn="l">
              <a:lnSpc>
                <a:spcPct val="100000"/>
              </a:lnSpc>
              <a:spcBef>
                <a:spcPts val="1800"/>
              </a:spcBef>
              <a:spcAft>
                <a:spcPts val="0"/>
              </a:spcAft>
              <a:buClr>
                <a:schemeClr val="dk1"/>
              </a:buClr>
              <a:buSzPts val="1800"/>
              <a:buFont typeface="Arial"/>
              <a:buNone/>
              <a:defRPr sz="1800" b="0" i="0">
                <a:latin typeface="Arial"/>
                <a:ea typeface="Arial"/>
                <a:cs typeface="Arial"/>
                <a:sym typeface="Arial"/>
              </a:defRPr>
            </a:lvl2pPr>
            <a:lvl3pPr marL="1371600" lvl="2" indent="-3302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marL="1828800" lvl="3" indent="-317500" algn="l">
              <a:lnSpc>
                <a:spcPct val="100000"/>
              </a:lnSpc>
              <a:spcBef>
                <a:spcPts val="1800"/>
              </a:spcBef>
              <a:spcAft>
                <a:spcPts val="0"/>
              </a:spcAft>
              <a:buClr>
                <a:schemeClr val="dk1"/>
              </a:buClr>
              <a:buSzPts val="1400"/>
              <a:buFont typeface="Arial"/>
              <a:buChar char="•"/>
              <a:defRPr sz="1400" b="0" i="1">
                <a:latin typeface="Arial"/>
                <a:ea typeface="Arial"/>
                <a:cs typeface="Arial"/>
                <a:sym typeface="Arial"/>
              </a:defRPr>
            </a:lvl4pPr>
            <a:lvl5pPr marL="2286000" lvl="4" indent="-3175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36"/>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36"/>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8" name="Google Shape;208;p3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209" name="Google Shape;209;p36"/>
          <p:cNvSpPr>
            <a:spLocks noGrp="1"/>
          </p:cNvSpPr>
          <p:nvPr>
            <p:ph type="pic" idx="2"/>
          </p:nvPr>
        </p:nvSpPr>
        <p:spPr>
          <a:xfrm>
            <a:off x="1849328" y="2060164"/>
            <a:ext cx="4064780" cy="3530946"/>
          </a:xfrm>
          <a:prstGeom prst="rect">
            <a:avLst/>
          </a:prstGeom>
          <a:solidFill>
            <a:srgbClr val="C7CACD"/>
          </a:solidFill>
          <a:ln>
            <a:noFill/>
          </a:ln>
        </p:spPr>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37"/>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37"/>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3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5"/>
        <p:cNvGrpSpPr/>
        <p:nvPr/>
      </p:nvGrpSpPr>
      <p:grpSpPr>
        <a:xfrm>
          <a:off x="0" y="0"/>
          <a:ext cx="0" cy="0"/>
          <a:chOff x="0" y="0"/>
          <a:chExt cx="0" cy="0"/>
        </a:xfrm>
      </p:grpSpPr>
      <p:sp>
        <p:nvSpPr>
          <p:cNvPr id="216" name="Google Shape;216;p38"/>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38"/>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8" name="Google Shape;218;p3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1" name="Google Shape;71;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Shape 94"/>
        <p:cNvGrpSpPr/>
        <p:nvPr/>
      </p:nvGrpSpPr>
      <p:grpSpPr>
        <a:xfrm>
          <a:off x="0" y="0"/>
          <a:ext cx="0" cy="0"/>
          <a:chOff x="0" y="0"/>
          <a:chExt cx="0" cy="0"/>
        </a:xfrm>
      </p:grpSpPr>
      <p:sp>
        <p:nvSpPr>
          <p:cNvPr id="95" name="Google Shape;95;p12"/>
          <p:cNvSpPr txBox="1">
            <a:spLocks noGrp="1"/>
          </p:cNvSpPr>
          <p:nvPr>
            <p:ph type="title"/>
          </p:nvPr>
        </p:nvSpPr>
        <p:spPr>
          <a:xfrm>
            <a:off x="381000" y="860699"/>
            <a:ext cx="11430000" cy="498598"/>
          </a:xfrm>
          <a:prstGeom prst="rect">
            <a:avLst/>
          </a:prstGeom>
          <a:noFill/>
          <a:ln>
            <a:noFill/>
          </a:ln>
        </p:spPr>
        <p:txBody>
          <a:bodyPr spcFirstLastPara="1" wrap="square" lIns="0" tIns="0" rIns="0" bIns="0" anchor="b" anchorCtr="0">
            <a:spAutoFit/>
          </a:bodyPr>
          <a:lstStyle>
            <a:lvl1pPr marR="0" lvl="0" algn="l" rtl="0">
              <a:lnSpc>
                <a:spcPct val="90000"/>
              </a:lnSpc>
              <a:spcBef>
                <a:spcPts val="0"/>
              </a:spcBef>
              <a:spcAft>
                <a:spcPts val="0"/>
              </a:spcAft>
              <a:buClr>
                <a:schemeClr val="dk2"/>
              </a:buClr>
              <a:buSzPts val="3600"/>
              <a:buFont typeface="Arial"/>
              <a:buNone/>
              <a:defRPr sz="3600" b="1"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6" name="Google Shape;96;p12"/>
          <p:cNvSpPr txBox="1">
            <a:spLocks noGrp="1"/>
          </p:cNvSpPr>
          <p:nvPr>
            <p:ph type="body" idx="1"/>
          </p:nvPr>
        </p:nvSpPr>
        <p:spPr>
          <a:xfrm>
            <a:off x="381000" y="1799665"/>
            <a:ext cx="11371008" cy="4143935"/>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800"/>
              </a:spcBef>
              <a:spcAft>
                <a:spcPts val="0"/>
              </a:spcAft>
              <a:buClr>
                <a:schemeClr val="dk2"/>
              </a:buClr>
              <a:buSzPts val="1900"/>
              <a:buFont typeface="Arial"/>
              <a:buNone/>
              <a:defRPr sz="2000" b="1" i="0" u="none" strike="noStrike" cap="none">
                <a:solidFill>
                  <a:schemeClr val="dk2"/>
                </a:solidFill>
                <a:latin typeface="Arial"/>
                <a:ea typeface="Arial"/>
                <a:cs typeface="Arial"/>
                <a:sym typeface="Arial"/>
              </a:defRPr>
            </a:lvl1pPr>
            <a:lvl2pPr marL="914400" marR="0" lvl="1" indent="-342900" algn="l" rtl="0">
              <a:lnSpc>
                <a:spcPct val="100000"/>
              </a:lnSpc>
              <a:spcBef>
                <a:spcPts val="1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1800"/>
              </a:spcBef>
              <a:spcAft>
                <a:spcPts val="0"/>
              </a:spcAft>
              <a:buClr>
                <a:schemeClr val="dk1"/>
              </a:buClr>
              <a:buSzPts val="1600"/>
              <a:buFont typeface="Palatino"/>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1800"/>
              </a:spcBef>
              <a:spcAft>
                <a:spcPts val="0"/>
              </a:spcAft>
              <a:buClr>
                <a:schemeClr val="dk1"/>
              </a:buClr>
              <a:buSzPts val="1600"/>
              <a:buFont typeface="Arial"/>
              <a:buChar char="•"/>
              <a:defRPr sz="1600" b="0" i="1" u="none" strike="noStrike" cap="none">
                <a:solidFill>
                  <a:schemeClr val="dk1"/>
                </a:solidFill>
                <a:latin typeface="Arial"/>
                <a:ea typeface="Arial"/>
                <a:cs typeface="Arial"/>
                <a:sym typeface="Arial"/>
              </a:defRPr>
            </a:lvl4pPr>
            <a:lvl5pPr marL="2286000" marR="0" lvl="4" indent="-317500" algn="l" rtl="0">
              <a:lnSpc>
                <a:spcPct val="100000"/>
              </a:lnSpc>
              <a:spcBef>
                <a:spcPts val="1800"/>
              </a:spcBef>
              <a:spcAft>
                <a:spcPts val="0"/>
              </a:spcAft>
              <a:buClr>
                <a:schemeClr val="dk1"/>
              </a:buClr>
              <a:buSzPts val="1400"/>
              <a:buFont typeface="Palatino"/>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97" name="Google Shape;97;p12"/>
          <p:cNvSpPr txBox="1">
            <a:spLocks noGrp="1"/>
          </p:cNvSpPr>
          <p:nvPr>
            <p:ph type="dt" idx="10"/>
          </p:nvPr>
        </p:nvSpPr>
        <p:spPr>
          <a:xfrm>
            <a:off x="838200" y="7414187"/>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rgbClr val="90909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Google Shape;98;p12"/>
          <p:cNvSpPr txBox="1">
            <a:spLocks noGrp="1"/>
          </p:cNvSpPr>
          <p:nvPr>
            <p:ph type="ftr" idx="11"/>
          </p:nvPr>
        </p:nvSpPr>
        <p:spPr>
          <a:xfrm>
            <a:off x="4038600" y="7414187"/>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rgbClr val="90909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9" name="Google Shape;99;p1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200"/>
              <a:buFont typeface="Arial"/>
              <a:buNone/>
              <a:defRPr sz="1200" b="1" i="0" u="none" strike="noStrike" cap="none">
                <a:solidFill>
                  <a:schemeClr val="dk1"/>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100" name="Google Shape;100;p12"/>
          <p:cNvPicPr preferRelativeResize="0"/>
          <p:nvPr/>
        </p:nvPicPr>
        <p:blipFill rotWithShape="1">
          <a:blip r:embed="rId17">
            <a:alphaModFix/>
          </a:blip>
          <a:srcRect/>
          <a:stretch/>
        </p:blipFill>
        <p:spPr>
          <a:xfrm>
            <a:off x="394488" y="6155667"/>
            <a:ext cx="1274827" cy="456927"/>
          </a:xfrm>
          <a:prstGeom prst="rect">
            <a:avLst/>
          </a:prstGeom>
          <a:noFill/>
          <a:ln>
            <a:noFill/>
          </a:ln>
        </p:spPr>
      </p:pic>
      <p:pic>
        <p:nvPicPr>
          <p:cNvPr id="101" name="Google Shape;101;p12"/>
          <p:cNvPicPr preferRelativeResize="0"/>
          <p:nvPr/>
        </p:nvPicPr>
        <p:blipFill rotWithShape="1">
          <a:blip r:embed="rId18">
            <a:alphaModFix/>
          </a:blip>
          <a:srcRect/>
          <a:stretch/>
        </p:blipFill>
        <p:spPr>
          <a:xfrm>
            <a:off x="10789920" y="6400800"/>
            <a:ext cx="923544" cy="17613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
          <p:cNvSpPr txBox="1">
            <a:spLocks noGrp="1"/>
          </p:cNvSpPr>
          <p:nvPr>
            <p:ph type="ctrTitle"/>
          </p:nvPr>
        </p:nvSpPr>
        <p:spPr>
          <a:xfrm>
            <a:off x="33900" y="130300"/>
            <a:ext cx="12124200" cy="1279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6400"/>
              <a:buFont typeface="Arial"/>
              <a:buNone/>
            </a:pPr>
            <a:r>
              <a:rPr lang="en-US" sz="6000" b="0" dirty="0"/>
              <a:t>Telecom Customer Churn </a:t>
            </a:r>
            <a:endParaRPr sz="6000" dirty="0"/>
          </a:p>
        </p:txBody>
      </p:sp>
      <p:sp>
        <p:nvSpPr>
          <p:cNvPr id="225" name="Google Shape;225;p1"/>
          <p:cNvSpPr txBox="1">
            <a:spLocks noGrp="1"/>
          </p:cNvSpPr>
          <p:nvPr>
            <p:ph type="subTitle" idx="1"/>
          </p:nvPr>
        </p:nvSpPr>
        <p:spPr>
          <a:xfrm>
            <a:off x="250725" y="1835900"/>
            <a:ext cx="11736000" cy="2288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1"/>
              </a:buClr>
              <a:buSzPts val="2400"/>
              <a:buNone/>
            </a:pPr>
            <a:r>
              <a:rPr lang="en-US" sz="2400" dirty="0"/>
              <a:t>Group – Team Rocket</a:t>
            </a:r>
            <a:endParaRPr sz="2400" dirty="0"/>
          </a:p>
          <a:p>
            <a:pPr marL="0" lvl="0" indent="0" algn="l" rtl="0">
              <a:lnSpc>
                <a:spcPct val="100000"/>
              </a:lnSpc>
              <a:spcBef>
                <a:spcPts val="0"/>
              </a:spcBef>
              <a:spcAft>
                <a:spcPts val="0"/>
              </a:spcAft>
              <a:buClr>
                <a:schemeClr val="dk1"/>
              </a:buClr>
              <a:buSzPts val="1100"/>
              <a:buNone/>
            </a:pPr>
            <a:r>
              <a:rPr lang="en-US" sz="2400" b="0" dirty="0">
                <a:latin typeface="Calibri"/>
                <a:ea typeface="Calibri"/>
                <a:cs typeface="Calibri"/>
                <a:sym typeface="Calibri"/>
              </a:rPr>
              <a:t>Sravya Basireddy</a:t>
            </a:r>
            <a:endParaRPr sz="2400" b="0" dirty="0">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None/>
            </a:pPr>
            <a:r>
              <a:rPr lang="en-US" sz="2400" b="0" dirty="0">
                <a:latin typeface="Calibri"/>
                <a:ea typeface="Calibri"/>
                <a:cs typeface="Calibri"/>
                <a:sym typeface="Calibri"/>
              </a:rPr>
              <a:t>Akhil </a:t>
            </a:r>
            <a:r>
              <a:rPr lang="en-US" sz="2400" b="0" dirty="0" err="1">
                <a:latin typeface="Calibri"/>
                <a:ea typeface="Calibri"/>
                <a:cs typeface="Calibri"/>
                <a:sym typeface="Calibri"/>
              </a:rPr>
              <a:t>Golla</a:t>
            </a:r>
            <a:endParaRPr sz="2400" b="0" dirty="0">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None/>
            </a:pPr>
            <a:r>
              <a:rPr lang="en-US" sz="2400" b="0" dirty="0" err="1">
                <a:latin typeface="Calibri"/>
                <a:ea typeface="Calibri"/>
                <a:cs typeface="Calibri"/>
                <a:sym typeface="Calibri"/>
              </a:rPr>
              <a:t>Tejaswini</a:t>
            </a:r>
            <a:r>
              <a:rPr lang="en-US" sz="2400" b="0" dirty="0">
                <a:latin typeface="Calibri"/>
                <a:ea typeface="Calibri"/>
                <a:cs typeface="Calibri"/>
                <a:sym typeface="Calibri"/>
              </a:rPr>
              <a:t> </a:t>
            </a:r>
            <a:r>
              <a:rPr lang="en-US" sz="2400" b="0" dirty="0" err="1">
                <a:latin typeface="Calibri"/>
                <a:ea typeface="Calibri"/>
                <a:cs typeface="Calibri"/>
                <a:sym typeface="Calibri"/>
              </a:rPr>
              <a:t>Chintala</a:t>
            </a:r>
            <a:endParaRPr sz="2400" b="0" dirty="0">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None/>
            </a:pPr>
            <a:r>
              <a:rPr lang="en-US" sz="2400" b="0" dirty="0" err="1">
                <a:latin typeface="Calibri"/>
                <a:ea typeface="Calibri"/>
                <a:cs typeface="Calibri"/>
                <a:sym typeface="Calibri"/>
              </a:rPr>
              <a:t>Srirag</a:t>
            </a:r>
            <a:r>
              <a:rPr lang="en-US" sz="2400" b="0" dirty="0">
                <a:latin typeface="Calibri"/>
                <a:ea typeface="Calibri"/>
                <a:cs typeface="Calibri"/>
                <a:sym typeface="Calibri"/>
              </a:rPr>
              <a:t> Nair K M</a:t>
            </a:r>
            <a:endParaRPr sz="2400" b="0" dirty="0">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None/>
            </a:pPr>
            <a:r>
              <a:rPr lang="en-US" sz="2400" b="0" dirty="0">
                <a:latin typeface="Calibri"/>
                <a:cs typeface="Calibri"/>
                <a:sym typeface="Calibri"/>
              </a:rPr>
              <a:t>Krishna Reddy</a:t>
            </a:r>
          </a:p>
          <a:p>
            <a:pPr marL="0" lvl="0" indent="0" algn="l" rtl="0">
              <a:lnSpc>
                <a:spcPct val="100000"/>
              </a:lnSpc>
              <a:spcBef>
                <a:spcPts val="0"/>
              </a:spcBef>
              <a:spcAft>
                <a:spcPts val="0"/>
              </a:spcAft>
              <a:buClr>
                <a:schemeClr val="dk1"/>
              </a:buClr>
              <a:buSzPts val="1100"/>
              <a:buNone/>
            </a:pPr>
            <a:r>
              <a:rPr lang="en-US" sz="2400" b="0" dirty="0">
                <a:latin typeface="Calibri"/>
                <a:cs typeface="Calibri"/>
                <a:sym typeface="Calibri"/>
              </a:rPr>
              <a:t>Parag </a:t>
            </a:r>
            <a:r>
              <a:rPr lang="en-US" sz="2400" b="0" dirty="0" err="1">
                <a:latin typeface="Calibri"/>
                <a:cs typeface="Calibri"/>
                <a:sym typeface="Calibri"/>
              </a:rPr>
              <a:t>Parab</a:t>
            </a:r>
            <a:endParaRPr sz="2400" dirty="0"/>
          </a:p>
          <a:p>
            <a:pPr marL="0" lvl="0" indent="0" algn="l" rtl="0">
              <a:lnSpc>
                <a:spcPct val="90000"/>
              </a:lnSpc>
              <a:spcBef>
                <a:spcPts val="0"/>
              </a:spcBef>
              <a:spcAft>
                <a:spcPts val="0"/>
              </a:spcAft>
              <a:buClr>
                <a:schemeClr val="lt1"/>
              </a:buClr>
              <a:buSzPts val="2400"/>
              <a:buNone/>
            </a:pPr>
            <a:endParaRPr sz="2400" dirty="0"/>
          </a:p>
          <a:p>
            <a:pPr marL="0" lvl="0" indent="0" algn="l" rtl="0">
              <a:lnSpc>
                <a:spcPct val="90000"/>
              </a:lnSpc>
              <a:spcBef>
                <a:spcPts val="0"/>
              </a:spcBef>
              <a:spcAft>
                <a:spcPts val="0"/>
              </a:spcAft>
              <a:buClr>
                <a:schemeClr val="lt1"/>
              </a:buClr>
              <a:buSzPts val="2400"/>
              <a:buNone/>
            </a:pPr>
            <a:endParaRPr sz="2400" dirty="0"/>
          </a:p>
          <a:p>
            <a:pPr marL="0" lvl="0" indent="0" algn="l" rtl="0">
              <a:lnSpc>
                <a:spcPct val="90000"/>
              </a:lnSpc>
              <a:spcBef>
                <a:spcPts val="1000"/>
              </a:spcBef>
              <a:spcAft>
                <a:spcPts val="0"/>
              </a:spcAft>
              <a:buClr>
                <a:schemeClr val="lt1"/>
              </a:buClr>
              <a:buSzPts val="2400"/>
              <a:buNone/>
            </a:pPr>
            <a:endParaRPr dirty="0"/>
          </a:p>
          <a:p>
            <a:pPr marL="0" lvl="0" indent="0" algn="l" rtl="0">
              <a:lnSpc>
                <a:spcPct val="90000"/>
              </a:lnSpc>
              <a:spcBef>
                <a:spcPts val="1000"/>
              </a:spcBef>
              <a:spcAft>
                <a:spcPts val="0"/>
              </a:spcAft>
              <a:buClr>
                <a:schemeClr val="lt1"/>
              </a:buClr>
              <a:buSzPts val="2400"/>
              <a:buNone/>
            </a:pPr>
            <a:endParaRPr sz="2400" dirty="0"/>
          </a:p>
          <a:p>
            <a:pPr marL="0" lvl="0" indent="0" algn="l" rtl="0">
              <a:lnSpc>
                <a:spcPct val="90000"/>
              </a:lnSpc>
              <a:spcBef>
                <a:spcPts val="1000"/>
              </a:spcBef>
              <a:spcAft>
                <a:spcPts val="0"/>
              </a:spcAft>
              <a:buClr>
                <a:schemeClr val="lt1"/>
              </a:buClr>
              <a:buSzPts val="1800"/>
              <a:buNone/>
            </a:pPr>
            <a:endParaRPr dirty="0"/>
          </a:p>
        </p:txBody>
      </p:sp>
      <p:sp>
        <p:nvSpPr>
          <p:cNvPr id="226" name="Google Shape;226;p1"/>
          <p:cNvSpPr txBox="1">
            <a:spLocks noGrp="1"/>
          </p:cNvSpPr>
          <p:nvPr>
            <p:ph type="body" idx="2"/>
          </p:nvPr>
        </p:nvSpPr>
        <p:spPr>
          <a:xfrm>
            <a:off x="250722" y="4565443"/>
            <a:ext cx="6153150" cy="309877"/>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chemeClr val="lt1"/>
              </a:buClr>
              <a:buSzPts val="1800"/>
              <a:buNone/>
            </a:pPr>
            <a:r>
              <a:rPr lang="en-US" dirty="0"/>
              <a:t>Spring 2023  - Big Data Analytics </a:t>
            </a:r>
            <a:br>
              <a:rPr lang="en-US" dirty="0"/>
            </a:br>
            <a:r>
              <a:rPr lang="en-US" dirty="0"/>
              <a:t>Final Project Presentation </a:t>
            </a:r>
            <a:endParaRPr dirty="0"/>
          </a:p>
          <a:p>
            <a:pPr marL="0" lvl="0" indent="0" algn="l" rtl="0">
              <a:lnSpc>
                <a:spcPct val="90000"/>
              </a:lnSpc>
              <a:spcBef>
                <a:spcPts val="1000"/>
              </a:spcBef>
              <a:spcAft>
                <a:spcPts val="0"/>
              </a:spcAft>
              <a:buClr>
                <a:schemeClr val="lt1"/>
              </a:buClr>
              <a:buSzPts val="1800"/>
              <a:buNone/>
            </a:pPr>
            <a:endParaRPr dirty="0">
              <a:latin typeface="Arial"/>
              <a:ea typeface="Arial"/>
              <a:cs typeface="Arial"/>
              <a:sym typeface="Arial"/>
            </a:endParaRPr>
          </a:p>
          <a:p>
            <a:pPr marL="0" lvl="0" indent="0" algn="l" rtl="0">
              <a:lnSpc>
                <a:spcPct val="90000"/>
              </a:lnSpc>
              <a:spcBef>
                <a:spcPts val="1000"/>
              </a:spcBef>
              <a:spcAft>
                <a:spcPts val="0"/>
              </a:spcAft>
              <a:buClr>
                <a:schemeClr val="lt1"/>
              </a:buClr>
              <a:buSzPts val="1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g19ef4f849db_0_79"/>
          <p:cNvSpPr txBox="1"/>
          <p:nvPr/>
        </p:nvSpPr>
        <p:spPr>
          <a:xfrm>
            <a:off x="3102400" y="293525"/>
            <a:ext cx="753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Visualization of Numerical features </a:t>
            </a:r>
            <a:endParaRPr sz="2800" b="1" dirty="0">
              <a:solidFill>
                <a:schemeClr val="dk2"/>
              </a:solidFill>
            </a:endParaRPr>
          </a:p>
        </p:txBody>
      </p:sp>
      <p:sp>
        <p:nvSpPr>
          <p:cNvPr id="292" name="Google Shape;292;g19ef4f849db_0_79"/>
          <p:cNvSpPr txBox="1"/>
          <p:nvPr/>
        </p:nvSpPr>
        <p:spPr>
          <a:xfrm>
            <a:off x="0" y="0"/>
            <a:ext cx="30000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a:p>
        </p:txBody>
      </p:sp>
      <p:pic>
        <p:nvPicPr>
          <p:cNvPr id="2052" name="Picture 4" descr="image">
            <a:extLst>
              <a:ext uri="{FF2B5EF4-FFF2-40B4-BE49-F238E27FC236}">
                <a16:creationId xmlns:a16="http://schemas.microsoft.com/office/drawing/2014/main" id="{99A863C1-A7A8-8010-1DC2-7EF7F5C53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9330" y="789861"/>
            <a:ext cx="8453340" cy="568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g19ef4f849db_0_79"/>
          <p:cNvSpPr txBox="1"/>
          <p:nvPr/>
        </p:nvSpPr>
        <p:spPr>
          <a:xfrm>
            <a:off x="3102400" y="293525"/>
            <a:ext cx="753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Visualization of Numerical features </a:t>
            </a:r>
            <a:endParaRPr sz="2800" b="1" dirty="0">
              <a:solidFill>
                <a:schemeClr val="dk2"/>
              </a:solidFill>
            </a:endParaRPr>
          </a:p>
        </p:txBody>
      </p:sp>
      <p:sp>
        <p:nvSpPr>
          <p:cNvPr id="292" name="Google Shape;292;g19ef4f849db_0_79"/>
          <p:cNvSpPr txBox="1"/>
          <p:nvPr/>
        </p:nvSpPr>
        <p:spPr>
          <a:xfrm>
            <a:off x="0" y="0"/>
            <a:ext cx="30000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a:p>
        </p:txBody>
      </p:sp>
      <p:pic>
        <p:nvPicPr>
          <p:cNvPr id="4098" name="Picture 2" descr="image">
            <a:extLst>
              <a:ext uri="{FF2B5EF4-FFF2-40B4-BE49-F238E27FC236}">
                <a16:creationId xmlns:a16="http://schemas.microsoft.com/office/drawing/2014/main" id="{073907BE-0A97-2B6B-1943-DF1D0378D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4816" y="841959"/>
            <a:ext cx="7175075" cy="553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5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g19ef4f849db_0_79"/>
          <p:cNvSpPr txBox="1"/>
          <p:nvPr/>
        </p:nvSpPr>
        <p:spPr>
          <a:xfrm>
            <a:off x="3102400" y="293525"/>
            <a:ext cx="753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Visualization of Numerical features </a:t>
            </a:r>
            <a:endParaRPr sz="2800" b="1" dirty="0">
              <a:solidFill>
                <a:schemeClr val="dk2"/>
              </a:solidFill>
            </a:endParaRPr>
          </a:p>
        </p:txBody>
      </p:sp>
      <p:sp>
        <p:nvSpPr>
          <p:cNvPr id="292" name="Google Shape;292;g19ef4f849db_0_79"/>
          <p:cNvSpPr txBox="1"/>
          <p:nvPr/>
        </p:nvSpPr>
        <p:spPr>
          <a:xfrm>
            <a:off x="0" y="0"/>
            <a:ext cx="3000000" cy="378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endParaRPr/>
          </a:p>
        </p:txBody>
      </p:sp>
      <p:pic>
        <p:nvPicPr>
          <p:cNvPr id="3074" name="Picture 2" descr="image">
            <a:extLst>
              <a:ext uri="{FF2B5EF4-FFF2-40B4-BE49-F238E27FC236}">
                <a16:creationId xmlns:a16="http://schemas.microsoft.com/office/drawing/2014/main" id="{401FB0B6-71AA-A088-5EC8-15D9F942C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3483" y="909125"/>
            <a:ext cx="6945034" cy="5503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441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g19ccb858d6f_0_55"/>
          <p:cNvPicPr preferRelativeResize="0"/>
          <p:nvPr/>
        </p:nvPicPr>
        <p:blipFill>
          <a:blip r:embed="rId3">
            <a:alphaModFix/>
          </a:blip>
          <a:stretch>
            <a:fillRect/>
          </a:stretch>
        </p:blipFill>
        <p:spPr>
          <a:xfrm>
            <a:off x="152400" y="152400"/>
            <a:ext cx="11824630" cy="6553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9ccb858d6f_0_94"/>
          <p:cNvSpPr txBox="1">
            <a:spLocks noGrp="1"/>
          </p:cNvSpPr>
          <p:nvPr>
            <p:ph type="title"/>
          </p:nvPr>
        </p:nvSpPr>
        <p:spPr>
          <a:xfrm>
            <a:off x="3769500" y="2759800"/>
            <a:ext cx="4653000" cy="831300"/>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SzPts val="6400"/>
              <a:buNone/>
            </a:pPr>
            <a:r>
              <a:rPr lang="en-US" sz="3600" dirty="0">
                <a:solidFill>
                  <a:srgbClr val="FFFFFF"/>
                </a:solidFill>
              </a:rPr>
              <a:t>Machine learning model </a:t>
            </a:r>
            <a:endParaRPr sz="3600" dirty="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9ef4f849db_0_126"/>
          <p:cNvSpPr txBox="1">
            <a:spLocks noGrp="1"/>
          </p:cNvSpPr>
          <p:nvPr>
            <p:ph type="title"/>
          </p:nvPr>
        </p:nvSpPr>
        <p:spPr>
          <a:xfrm>
            <a:off x="2585350" y="969574"/>
            <a:ext cx="11430000" cy="3879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sz="2800"/>
              <a:t>Splitting, Training and Testing data</a:t>
            </a:r>
            <a:endParaRPr sz="2800"/>
          </a:p>
        </p:txBody>
      </p:sp>
      <p:pic>
        <p:nvPicPr>
          <p:cNvPr id="3" name="Picture 2">
            <a:extLst>
              <a:ext uri="{FF2B5EF4-FFF2-40B4-BE49-F238E27FC236}">
                <a16:creationId xmlns:a16="http://schemas.microsoft.com/office/drawing/2014/main" id="{BEC9637A-2D58-2E70-A2C6-2F1EF5E32246}"/>
              </a:ext>
            </a:extLst>
          </p:cNvPr>
          <p:cNvPicPr>
            <a:picLocks noChangeAspect="1"/>
          </p:cNvPicPr>
          <p:nvPr/>
        </p:nvPicPr>
        <p:blipFill>
          <a:blip r:embed="rId3"/>
          <a:stretch>
            <a:fillRect/>
          </a:stretch>
        </p:blipFill>
        <p:spPr>
          <a:xfrm>
            <a:off x="904875" y="2237422"/>
            <a:ext cx="10382250" cy="9810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9ccb858d6f_0_62"/>
          <p:cNvSpPr txBox="1"/>
          <p:nvPr/>
        </p:nvSpPr>
        <p:spPr>
          <a:xfrm>
            <a:off x="1196300" y="1291050"/>
            <a:ext cx="682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6" name="Google Shape;376;g19ccb858d6f_0_62"/>
          <p:cNvSpPr txBox="1"/>
          <p:nvPr/>
        </p:nvSpPr>
        <p:spPr>
          <a:xfrm>
            <a:off x="3883800" y="135800"/>
            <a:ext cx="359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2"/>
                </a:solidFill>
              </a:rPr>
              <a:t>Logistic Regression</a:t>
            </a:r>
            <a:endParaRPr sz="2800" b="1">
              <a:solidFill>
                <a:schemeClr val="dk2"/>
              </a:solidFill>
            </a:endParaRPr>
          </a:p>
        </p:txBody>
      </p:sp>
      <p:pic>
        <p:nvPicPr>
          <p:cNvPr id="5" name="Picture 4">
            <a:extLst>
              <a:ext uri="{FF2B5EF4-FFF2-40B4-BE49-F238E27FC236}">
                <a16:creationId xmlns:a16="http://schemas.microsoft.com/office/drawing/2014/main" id="{CE549C21-34C8-E915-069E-6386B51F90C6}"/>
              </a:ext>
            </a:extLst>
          </p:cNvPr>
          <p:cNvPicPr>
            <a:picLocks noChangeAspect="1"/>
          </p:cNvPicPr>
          <p:nvPr/>
        </p:nvPicPr>
        <p:blipFill>
          <a:blip r:embed="rId3"/>
          <a:stretch>
            <a:fillRect/>
          </a:stretch>
        </p:blipFill>
        <p:spPr>
          <a:xfrm>
            <a:off x="2578462" y="751400"/>
            <a:ext cx="6200775" cy="5314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9ccb858d6f_0_62"/>
          <p:cNvSpPr txBox="1"/>
          <p:nvPr/>
        </p:nvSpPr>
        <p:spPr>
          <a:xfrm>
            <a:off x="1196300" y="1291050"/>
            <a:ext cx="682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6" name="Google Shape;376;g19ccb858d6f_0_62"/>
          <p:cNvSpPr txBox="1"/>
          <p:nvPr/>
        </p:nvSpPr>
        <p:spPr>
          <a:xfrm>
            <a:off x="3883800" y="135800"/>
            <a:ext cx="359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2"/>
                </a:solidFill>
              </a:rPr>
              <a:t>Logistic Regression</a:t>
            </a:r>
            <a:endParaRPr sz="2800" b="1">
              <a:solidFill>
                <a:schemeClr val="dk2"/>
              </a:solidFill>
            </a:endParaRPr>
          </a:p>
        </p:txBody>
      </p:sp>
      <p:pic>
        <p:nvPicPr>
          <p:cNvPr id="3" name="Picture 2">
            <a:extLst>
              <a:ext uri="{FF2B5EF4-FFF2-40B4-BE49-F238E27FC236}">
                <a16:creationId xmlns:a16="http://schemas.microsoft.com/office/drawing/2014/main" id="{20094F17-E169-34E6-90A5-D9D314E40226}"/>
              </a:ext>
            </a:extLst>
          </p:cNvPr>
          <p:cNvPicPr>
            <a:picLocks noChangeAspect="1"/>
          </p:cNvPicPr>
          <p:nvPr/>
        </p:nvPicPr>
        <p:blipFill>
          <a:blip r:embed="rId3"/>
          <a:stretch>
            <a:fillRect/>
          </a:stretch>
        </p:blipFill>
        <p:spPr>
          <a:xfrm>
            <a:off x="5879477" y="760827"/>
            <a:ext cx="5029752" cy="5647441"/>
          </a:xfrm>
          <a:prstGeom prst="rect">
            <a:avLst/>
          </a:prstGeom>
        </p:spPr>
      </p:pic>
      <p:pic>
        <p:nvPicPr>
          <p:cNvPr id="6" name="Picture 5">
            <a:extLst>
              <a:ext uri="{FF2B5EF4-FFF2-40B4-BE49-F238E27FC236}">
                <a16:creationId xmlns:a16="http://schemas.microsoft.com/office/drawing/2014/main" id="{AA9EF939-6671-C3FC-4345-B624CECFA009}"/>
              </a:ext>
            </a:extLst>
          </p:cNvPr>
          <p:cNvPicPr>
            <a:picLocks noChangeAspect="1"/>
          </p:cNvPicPr>
          <p:nvPr/>
        </p:nvPicPr>
        <p:blipFill>
          <a:blip r:embed="rId4"/>
          <a:stretch>
            <a:fillRect/>
          </a:stretch>
        </p:blipFill>
        <p:spPr>
          <a:xfrm>
            <a:off x="963709" y="751400"/>
            <a:ext cx="4925195" cy="5647441"/>
          </a:xfrm>
          <a:prstGeom prst="rect">
            <a:avLst/>
          </a:prstGeom>
        </p:spPr>
      </p:pic>
    </p:spTree>
    <p:extLst>
      <p:ext uri="{BB962C8B-B14F-4D97-AF65-F5344CB8AC3E}">
        <p14:creationId xmlns:p14="http://schemas.microsoft.com/office/powerpoint/2010/main" val="3175075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9ccb858d6f_0_62"/>
          <p:cNvSpPr txBox="1"/>
          <p:nvPr/>
        </p:nvSpPr>
        <p:spPr>
          <a:xfrm>
            <a:off x="1196300" y="1291050"/>
            <a:ext cx="682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6" name="Google Shape;376;g19ccb858d6f_0_62"/>
          <p:cNvSpPr txBox="1"/>
          <p:nvPr/>
        </p:nvSpPr>
        <p:spPr>
          <a:xfrm>
            <a:off x="3883800" y="135800"/>
            <a:ext cx="359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2"/>
                </a:solidFill>
              </a:rPr>
              <a:t>Logistic Regression</a:t>
            </a:r>
            <a:endParaRPr sz="2800" b="1">
              <a:solidFill>
                <a:schemeClr val="dk2"/>
              </a:solidFill>
            </a:endParaRPr>
          </a:p>
        </p:txBody>
      </p:sp>
      <p:pic>
        <p:nvPicPr>
          <p:cNvPr id="4" name="Picture 3">
            <a:extLst>
              <a:ext uri="{FF2B5EF4-FFF2-40B4-BE49-F238E27FC236}">
                <a16:creationId xmlns:a16="http://schemas.microsoft.com/office/drawing/2014/main" id="{A61172C4-DEB8-A539-0552-E08F1C04AC23}"/>
              </a:ext>
            </a:extLst>
          </p:cNvPr>
          <p:cNvPicPr>
            <a:picLocks noChangeAspect="1"/>
          </p:cNvPicPr>
          <p:nvPr/>
        </p:nvPicPr>
        <p:blipFill>
          <a:blip r:embed="rId3"/>
          <a:stretch>
            <a:fillRect/>
          </a:stretch>
        </p:blipFill>
        <p:spPr>
          <a:xfrm>
            <a:off x="3471862" y="2771775"/>
            <a:ext cx="5248275" cy="657225"/>
          </a:xfrm>
          <a:prstGeom prst="rect">
            <a:avLst/>
          </a:prstGeom>
        </p:spPr>
      </p:pic>
    </p:spTree>
    <p:extLst>
      <p:ext uri="{BB962C8B-B14F-4D97-AF65-F5344CB8AC3E}">
        <p14:creationId xmlns:p14="http://schemas.microsoft.com/office/powerpoint/2010/main" val="3617396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9ccb858d6f_0_62"/>
          <p:cNvSpPr txBox="1"/>
          <p:nvPr/>
        </p:nvSpPr>
        <p:spPr>
          <a:xfrm>
            <a:off x="1196300" y="1291050"/>
            <a:ext cx="682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6" name="Google Shape;376;g19ccb858d6f_0_62"/>
          <p:cNvSpPr txBox="1"/>
          <p:nvPr/>
        </p:nvSpPr>
        <p:spPr>
          <a:xfrm>
            <a:off x="3883800" y="135800"/>
            <a:ext cx="359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Decision Tree</a:t>
            </a:r>
            <a:endParaRPr sz="2800" b="1" dirty="0">
              <a:solidFill>
                <a:schemeClr val="dk2"/>
              </a:solidFill>
            </a:endParaRPr>
          </a:p>
        </p:txBody>
      </p:sp>
      <p:pic>
        <p:nvPicPr>
          <p:cNvPr id="5" name="Picture 4">
            <a:extLst>
              <a:ext uri="{FF2B5EF4-FFF2-40B4-BE49-F238E27FC236}">
                <a16:creationId xmlns:a16="http://schemas.microsoft.com/office/drawing/2014/main" id="{90EDB631-9CBE-EFE9-D8DC-216C5E5C981B}"/>
              </a:ext>
            </a:extLst>
          </p:cNvPr>
          <p:cNvPicPr>
            <a:picLocks noChangeAspect="1"/>
          </p:cNvPicPr>
          <p:nvPr/>
        </p:nvPicPr>
        <p:blipFill>
          <a:blip r:embed="rId3"/>
          <a:stretch>
            <a:fillRect/>
          </a:stretch>
        </p:blipFill>
        <p:spPr>
          <a:xfrm>
            <a:off x="75415" y="799482"/>
            <a:ext cx="11906054" cy="5259036"/>
          </a:xfrm>
          <a:prstGeom prst="rect">
            <a:avLst/>
          </a:prstGeom>
        </p:spPr>
      </p:pic>
      <p:pic>
        <p:nvPicPr>
          <p:cNvPr id="8" name="Picture 7">
            <a:extLst>
              <a:ext uri="{FF2B5EF4-FFF2-40B4-BE49-F238E27FC236}">
                <a16:creationId xmlns:a16="http://schemas.microsoft.com/office/drawing/2014/main" id="{19325427-7C79-9831-0314-65287FD3EC92}"/>
              </a:ext>
            </a:extLst>
          </p:cNvPr>
          <p:cNvPicPr>
            <a:picLocks noChangeAspect="1"/>
          </p:cNvPicPr>
          <p:nvPr/>
        </p:nvPicPr>
        <p:blipFill>
          <a:blip r:embed="rId3"/>
          <a:stretch>
            <a:fillRect/>
          </a:stretch>
        </p:blipFill>
        <p:spPr>
          <a:xfrm>
            <a:off x="0" y="799482"/>
            <a:ext cx="12192000" cy="5259036"/>
          </a:xfrm>
          <a:prstGeom prst="rect">
            <a:avLst/>
          </a:prstGeom>
        </p:spPr>
      </p:pic>
    </p:spTree>
    <p:extLst>
      <p:ext uri="{BB962C8B-B14F-4D97-AF65-F5344CB8AC3E}">
        <p14:creationId xmlns:p14="http://schemas.microsoft.com/office/powerpoint/2010/main" val="104507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9ccb858d6f_0_109"/>
          <p:cNvSpPr txBox="1">
            <a:spLocks noGrp="1"/>
          </p:cNvSpPr>
          <p:nvPr>
            <p:ph type="title"/>
          </p:nvPr>
        </p:nvSpPr>
        <p:spPr>
          <a:xfrm>
            <a:off x="381000" y="860699"/>
            <a:ext cx="11430000" cy="498600"/>
          </a:xfrm>
          <a:prstGeom prst="rect">
            <a:avLst/>
          </a:prstGeom>
          <a:noFill/>
          <a:ln>
            <a:noFill/>
          </a:ln>
        </p:spPr>
        <p:txBody>
          <a:bodyPr spcFirstLastPara="1" wrap="square" lIns="0" tIns="0" rIns="0" bIns="0" anchor="b" anchorCtr="0">
            <a:spAutoFit/>
          </a:bodyPr>
          <a:lstStyle/>
          <a:p>
            <a:pPr marL="0" lvl="0" indent="0" algn="ctr" rtl="0">
              <a:lnSpc>
                <a:spcPct val="90000"/>
              </a:lnSpc>
              <a:spcBef>
                <a:spcPts val="0"/>
              </a:spcBef>
              <a:spcAft>
                <a:spcPts val="0"/>
              </a:spcAft>
              <a:buSzPts val="3600"/>
              <a:buNone/>
            </a:pPr>
            <a:r>
              <a:rPr lang="en-US"/>
              <a:t>Contents</a:t>
            </a:r>
            <a:endParaRPr/>
          </a:p>
        </p:txBody>
      </p:sp>
      <p:sp>
        <p:nvSpPr>
          <p:cNvPr id="233" name="Google Shape;233;g19ccb858d6f_0_109"/>
          <p:cNvSpPr txBox="1">
            <a:spLocks noGrp="1"/>
          </p:cNvSpPr>
          <p:nvPr>
            <p:ph type="body" idx="1"/>
          </p:nvPr>
        </p:nvSpPr>
        <p:spPr>
          <a:xfrm>
            <a:off x="381000" y="1788326"/>
            <a:ext cx="8655300" cy="4173300"/>
          </a:xfrm>
          <a:prstGeom prst="rect">
            <a:avLst/>
          </a:prstGeom>
          <a:noFill/>
          <a:ln>
            <a:noFill/>
          </a:ln>
        </p:spPr>
        <p:txBody>
          <a:bodyPr spcFirstLastPara="1" wrap="square" lIns="0" tIns="0" rIns="0" bIns="0" anchor="t" anchorCtr="0">
            <a:noAutofit/>
          </a:bodyPr>
          <a:lstStyle/>
          <a:p>
            <a:pPr marL="457200" lvl="0" indent="-349250" algn="l" rtl="0">
              <a:lnSpc>
                <a:spcPct val="115000"/>
              </a:lnSpc>
              <a:spcBef>
                <a:spcPts val="1800"/>
              </a:spcBef>
              <a:spcAft>
                <a:spcPts val="0"/>
              </a:spcAft>
              <a:buSzPts val="1900"/>
              <a:buChar char="●"/>
            </a:pPr>
            <a:r>
              <a:rPr lang="en-US" dirty="0"/>
              <a:t>Problem Statement  </a:t>
            </a:r>
            <a:endParaRPr dirty="0"/>
          </a:p>
          <a:p>
            <a:pPr marL="457200" lvl="0" indent="-349250" algn="l" rtl="0">
              <a:lnSpc>
                <a:spcPct val="115000"/>
              </a:lnSpc>
              <a:spcBef>
                <a:spcPts val="0"/>
              </a:spcBef>
              <a:spcAft>
                <a:spcPts val="0"/>
              </a:spcAft>
              <a:buSzPts val="1900"/>
              <a:buChar char="●"/>
            </a:pPr>
            <a:r>
              <a:rPr lang="en-US" dirty="0"/>
              <a:t>Dataset  Info</a:t>
            </a:r>
            <a:endParaRPr dirty="0"/>
          </a:p>
          <a:p>
            <a:pPr marL="457200" lvl="0" indent="-349250" algn="l" rtl="0">
              <a:lnSpc>
                <a:spcPct val="115000"/>
              </a:lnSpc>
              <a:spcBef>
                <a:spcPts val="0"/>
              </a:spcBef>
              <a:spcAft>
                <a:spcPts val="0"/>
              </a:spcAft>
              <a:buSzPts val="1900"/>
              <a:buChar char="●"/>
            </a:pPr>
            <a:r>
              <a:rPr lang="en-US" dirty="0"/>
              <a:t>Data Cleaning</a:t>
            </a:r>
            <a:endParaRPr dirty="0"/>
          </a:p>
          <a:p>
            <a:pPr marL="457200" lvl="0" indent="-349250" algn="l" rtl="0">
              <a:lnSpc>
                <a:spcPct val="115000"/>
              </a:lnSpc>
              <a:spcBef>
                <a:spcPts val="0"/>
              </a:spcBef>
              <a:spcAft>
                <a:spcPts val="0"/>
              </a:spcAft>
              <a:buSzPts val="1900"/>
              <a:buChar char="●"/>
            </a:pPr>
            <a:r>
              <a:rPr lang="en-US" dirty="0"/>
              <a:t>Exploratory Data Analysis</a:t>
            </a:r>
            <a:endParaRPr dirty="0"/>
          </a:p>
          <a:p>
            <a:pPr marL="457200" lvl="0" indent="-349250" algn="l" rtl="0">
              <a:lnSpc>
                <a:spcPct val="115000"/>
              </a:lnSpc>
              <a:spcBef>
                <a:spcPts val="0"/>
              </a:spcBef>
              <a:spcAft>
                <a:spcPts val="0"/>
              </a:spcAft>
              <a:buSzPts val="1900"/>
              <a:buChar char="●"/>
            </a:pPr>
            <a:r>
              <a:rPr lang="en-US" dirty="0"/>
              <a:t>Feature Engineering</a:t>
            </a:r>
            <a:endParaRPr dirty="0"/>
          </a:p>
          <a:p>
            <a:pPr marL="457200" lvl="0" indent="-349250" algn="l" rtl="0">
              <a:lnSpc>
                <a:spcPct val="115000"/>
              </a:lnSpc>
              <a:spcBef>
                <a:spcPts val="0"/>
              </a:spcBef>
              <a:spcAft>
                <a:spcPts val="0"/>
              </a:spcAft>
              <a:buSzPts val="1900"/>
              <a:buChar char="●"/>
            </a:pPr>
            <a:r>
              <a:rPr lang="en-US" dirty="0"/>
              <a:t>Training the data</a:t>
            </a:r>
            <a:endParaRPr dirty="0"/>
          </a:p>
          <a:p>
            <a:pPr marL="457200" lvl="0" indent="-349250" algn="l" rtl="0">
              <a:lnSpc>
                <a:spcPct val="115000"/>
              </a:lnSpc>
              <a:spcBef>
                <a:spcPts val="0"/>
              </a:spcBef>
              <a:spcAft>
                <a:spcPts val="0"/>
              </a:spcAft>
              <a:buSzPts val="1900"/>
              <a:buChar char="●"/>
            </a:pPr>
            <a:r>
              <a:rPr lang="en-US" dirty="0"/>
              <a:t>Model Evaluation</a:t>
            </a:r>
            <a:endParaRPr dirty="0"/>
          </a:p>
          <a:p>
            <a:pPr marL="457200" lvl="0" indent="-349250" algn="l" rtl="0">
              <a:lnSpc>
                <a:spcPct val="115000"/>
              </a:lnSpc>
              <a:spcBef>
                <a:spcPts val="0"/>
              </a:spcBef>
              <a:spcAft>
                <a:spcPts val="0"/>
              </a:spcAft>
              <a:buSzPts val="1900"/>
              <a:buChar char="●"/>
            </a:pPr>
            <a:r>
              <a:rPr lang="en-US" dirty="0"/>
              <a:t>Conclusion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9ccb858d6f_0_62"/>
          <p:cNvSpPr txBox="1"/>
          <p:nvPr/>
        </p:nvSpPr>
        <p:spPr>
          <a:xfrm>
            <a:off x="1196300" y="1291050"/>
            <a:ext cx="682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6" name="Google Shape;376;g19ccb858d6f_0_62"/>
          <p:cNvSpPr txBox="1"/>
          <p:nvPr/>
        </p:nvSpPr>
        <p:spPr>
          <a:xfrm>
            <a:off x="3883800" y="135800"/>
            <a:ext cx="359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Decision Tree</a:t>
            </a:r>
            <a:endParaRPr sz="2800" b="1" dirty="0">
              <a:solidFill>
                <a:schemeClr val="dk2"/>
              </a:solidFill>
            </a:endParaRPr>
          </a:p>
        </p:txBody>
      </p:sp>
      <p:pic>
        <p:nvPicPr>
          <p:cNvPr id="3" name="Picture 2">
            <a:extLst>
              <a:ext uri="{FF2B5EF4-FFF2-40B4-BE49-F238E27FC236}">
                <a16:creationId xmlns:a16="http://schemas.microsoft.com/office/drawing/2014/main" id="{6432E447-5028-8637-99AF-FDDAD299D93F}"/>
              </a:ext>
            </a:extLst>
          </p:cNvPr>
          <p:cNvPicPr>
            <a:picLocks noChangeAspect="1"/>
          </p:cNvPicPr>
          <p:nvPr/>
        </p:nvPicPr>
        <p:blipFill>
          <a:blip r:embed="rId3"/>
          <a:stretch>
            <a:fillRect/>
          </a:stretch>
        </p:blipFill>
        <p:spPr>
          <a:xfrm>
            <a:off x="1278725" y="668881"/>
            <a:ext cx="4937122" cy="5281200"/>
          </a:xfrm>
          <a:prstGeom prst="rect">
            <a:avLst/>
          </a:prstGeom>
        </p:spPr>
      </p:pic>
      <p:pic>
        <p:nvPicPr>
          <p:cNvPr id="6" name="Picture 5">
            <a:extLst>
              <a:ext uri="{FF2B5EF4-FFF2-40B4-BE49-F238E27FC236}">
                <a16:creationId xmlns:a16="http://schemas.microsoft.com/office/drawing/2014/main" id="{CDD1C870-9C4C-67CE-7EA2-B3D490432C9C}"/>
              </a:ext>
            </a:extLst>
          </p:cNvPr>
          <p:cNvPicPr>
            <a:picLocks noChangeAspect="1"/>
          </p:cNvPicPr>
          <p:nvPr/>
        </p:nvPicPr>
        <p:blipFill>
          <a:blip r:embed="rId4"/>
          <a:stretch>
            <a:fillRect/>
          </a:stretch>
        </p:blipFill>
        <p:spPr>
          <a:xfrm>
            <a:off x="6298272" y="668881"/>
            <a:ext cx="4485992" cy="5256641"/>
          </a:xfrm>
          <a:prstGeom prst="rect">
            <a:avLst/>
          </a:prstGeom>
        </p:spPr>
      </p:pic>
    </p:spTree>
    <p:extLst>
      <p:ext uri="{BB962C8B-B14F-4D97-AF65-F5344CB8AC3E}">
        <p14:creationId xmlns:p14="http://schemas.microsoft.com/office/powerpoint/2010/main" val="4032474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9ccb858d6f_0_62"/>
          <p:cNvSpPr txBox="1"/>
          <p:nvPr/>
        </p:nvSpPr>
        <p:spPr>
          <a:xfrm>
            <a:off x="1196300" y="1291050"/>
            <a:ext cx="682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76" name="Google Shape;376;g19ccb858d6f_0_62"/>
          <p:cNvSpPr txBox="1"/>
          <p:nvPr/>
        </p:nvSpPr>
        <p:spPr>
          <a:xfrm>
            <a:off x="3883800" y="135800"/>
            <a:ext cx="3590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Decision Tree</a:t>
            </a:r>
            <a:endParaRPr sz="2800" b="1" dirty="0">
              <a:solidFill>
                <a:schemeClr val="dk2"/>
              </a:solidFill>
            </a:endParaRPr>
          </a:p>
        </p:txBody>
      </p:sp>
      <p:pic>
        <p:nvPicPr>
          <p:cNvPr id="4" name="Picture 3">
            <a:extLst>
              <a:ext uri="{FF2B5EF4-FFF2-40B4-BE49-F238E27FC236}">
                <a16:creationId xmlns:a16="http://schemas.microsoft.com/office/drawing/2014/main" id="{A212D34F-899A-168F-4079-D6AACF2251A4}"/>
              </a:ext>
            </a:extLst>
          </p:cNvPr>
          <p:cNvPicPr>
            <a:picLocks noChangeAspect="1"/>
          </p:cNvPicPr>
          <p:nvPr/>
        </p:nvPicPr>
        <p:blipFill>
          <a:blip r:embed="rId3"/>
          <a:stretch>
            <a:fillRect/>
          </a:stretch>
        </p:blipFill>
        <p:spPr>
          <a:xfrm>
            <a:off x="2769026" y="2071588"/>
            <a:ext cx="5353050" cy="904875"/>
          </a:xfrm>
          <a:prstGeom prst="rect">
            <a:avLst/>
          </a:prstGeom>
        </p:spPr>
      </p:pic>
    </p:spTree>
    <p:extLst>
      <p:ext uri="{BB962C8B-B14F-4D97-AF65-F5344CB8AC3E}">
        <p14:creationId xmlns:p14="http://schemas.microsoft.com/office/powerpoint/2010/main" val="2865594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g19ccb858d6f_0_17"/>
          <p:cNvSpPr txBox="1"/>
          <p:nvPr/>
        </p:nvSpPr>
        <p:spPr>
          <a:xfrm>
            <a:off x="4135725" y="133400"/>
            <a:ext cx="281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2"/>
                </a:solidFill>
              </a:rPr>
              <a:t>Random Forest</a:t>
            </a:r>
            <a:endParaRPr sz="2800" b="1">
              <a:solidFill>
                <a:schemeClr val="dk2"/>
              </a:solidFill>
            </a:endParaRPr>
          </a:p>
        </p:txBody>
      </p:sp>
      <p:pic>
        <p:nvPicPr>
          <p:cNvPr id="8" name="Picture 7">
            <a:extLst>
              <a:ext uri="{FF2B5EF4-FFF2-40B4-BE49-F238E27FC236}">
                <a16:creationId xmlns:a16="http://schemas.microsoft.com/office/drawing/2014/main" id="{1B08F4FE-66BA-923D-253A-C8EA51259C06}"/>
              </a:ext>
            </a:extLst>
          </p:cNvPr>
          <p:cNvPicPr>
            <a:picLocks noChangeAspect="1"/>
          </p:cNvPicPr>
          <p:nvPr/>
        </p:nvPicPr>
        <p:blipFill>
          <a:blip r:embed="rId3"/>
          <a:stretch>
            <a:fillRect/>
          </a:stretch>
        </p:blipFill>
        <p:spPr>
          <a:xfrm>
            <a:off x="1809750" y="1414462"/>
            <a:ext cx="8572500" cy="40290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g19ccb858d6f_0_17"/>
          <p:cNvSpPr txBox="1"/>
          <p:nvPr/>
        </p:nvSpPr>
        <p:spPr>
          <a:xfrm>
            <a:off x="4135725" y="133400"/>
            <a:ext cx="2814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2"/>
                </a:solidFill>
              </a:rPr>
              <a:t>Random Forest</a:t>
            </a:r>
            <a:endParaRPr sz="2800" b="1">
              <a:solidFill>
                <a:schemeClr val="dk2"/>
              </a:solidFill>
            </a:endParaRPr>
          </a:p>
        </p:txBody>
      </p:sp>
      <p:pic>
        <p:nvPicPr>
          <p:cNvPr id="3" name="Picture 2">
            <a:extLst>
              <a:ext uri="{FF2B5EF4-FFF2-40B4-BE49-F238E27FC236}">
                <a16:creationId xmlns:a16="http://schemas.microsoft.com/office/drawing/2014/main" id="{9BC7F463-88AB-5C01-65DA-EC67D05B574F}"/>
              </a:ext>
            </a:extLst>
          </p:cNvPr>
          <p:cNvPicPr>
            <a:picLocks noChangeAspect="1"/>
          </p:cNvPicPr>
          <p:nvPr/>
        </p:nvPicPr>
        <p:blipFill>
          <a:blip r:embed="rId3"/>
          <a:stretch>
            <a:fillRect/>
          </a:stretch>
        </p:blipFill>
        <p:spPr>
          <a:xfrm>
            <a:off x="2224725" y="749000"/>
            <a:ext cx="7364441" cy="5867430"/>
          </a:xfrm>
          <a:prstGeom prst="rect">
            <a:avLst/>
          </a:prstGeom>
        </p:spPr>
      </p:pic>
    </p:spTree>
    <p:extLst>
      <p:ext uri="{BB962C8B-B14F-4D97-AF65-F5344CB8AC3E}">
        <p14:creationId xmlns:p14="http://schemas.microsoft.com/office/powerpoint/2010/main" val="1161414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g19ccb858d6f_0_17"/>
          <p:cNvSpPr txBox="1"/>
          <p:nvPr/>
        </p:nvSpPr>
        <p:spPr>
          <a:xfrm>
            <a:off x="4135725" y="133400"/>
            <a:ext cx="28140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Neural Network	</a:t>
            </a:r>
            <a:endParaRPr sz="2800" b="1" dirty="0">
              <a:solidFill>
                <a:schemeClr val="dk2"/>
              </a:solidFill>
            </a:endParaRPr>
          </a:p>
        </p:txBody>
      </p:sp>
      <p:pic>
        <p:nvPicPr>
          <p:cNvPr id="6" name="Picture 5">
            <a:extLst>
              <a:ext uri="{FF2B5EF4-FFF2-40B4-BE49-F238E27FC236}">
                <a16:creationId xmlns:a16="http://schemas.microsoft.com/office/drawing/2014/main" id="{46CC12D5-660F-D53B-5B87-82F75A9F9D98}"/>
              </a:ext>
            </a:extLst>
          </p:cNvPr>
          <p:cNvPicPr>
            <a:picLocks noChangeAspect="1"/>
          </p:cNvPicPr>
          <p:nvPr/>
        </p:nvPicPr>
        <p:blipFill>
          <a:blip r:embed="rId3"/>
          <a:stretch>
            <a:fillRect/>
          </a:stretch>
        </p:blipFill>
        <p:spPr>
          <a:xfrm>
            <a:off x="1700212" y="1862137"/>
            <a:ext cx="8791575" cy="3133725"/>
          </a:xfrm>
          <a:prstGeom prst="rect">
            <a:avLst/>
          </a:prstGeom>
        </p:spPr>
      </p:pic>
    </p:spTree>
    <p:extLst>
      <p:ext uri="{BB962C8B-B14F-4D97-AF65-F5344CB8AC3E}">
        <p14:creationId xmlns:p14="http://schemas.microsoft.com/office/powerpoint/2010/main" val="281676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g19ccb858d6f_0_17"/>
          <p:cNvSpPr txBox="1"/>
          <p:nvPr/>
        </p:nvSpPr>
        <p:spPr>
          <a:xfrm>
            <a:off x="4135725" y="133400"/>
            <a:ext cx="28140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Neural Network	</a:t>
            </a:r>
            <a:endParaRPr sz="2800" b="1" dirty="0">
              <a:solidFill>
                <a:schemeClr val="dk2"/>
              </a:solidFill>
            </a:endParaRPr>
          </a:p>
        </p:txBody>
      </p:sp>
      <p:pic>
        <p:nvPicPr>
          <p:cNvPr id="2" name="Picture 1">
            <a:extLst>
              <a:ext uri="{FF2B5EF4-FFF2-40B4-BE49-F238E27FC236}">
                <a16:creationId xmlns:a16="http://schemas.microsoft.com/office/drawing/2014/main" id="{FF8AAD74-AD29-A068-6DDA-8C9BD091E2F8}"/>
              </a:ext>
            </a:extLst>
          </p:cNvPr>
          <p:cNvPicPr>
            <a:picLocks noChangeAspect="1"/>
          </p:cNvPicPr>
          <p:nvPr/>
        </p:nvPicPr>
        <p:blipFill>
          <a:blip r:embed="rId3"/>
          <a:stretch>
            <a:fillRect/>
          </a:stretch>
        </p:blipFill>
        <p:spPr>
          <a:xfrm>
            <a:off x="3470696" y="838200"/>
            <a:ext cx="4448175" cy="5181600"/>
          </a:xfrm>
          <a:prstGeom prst="rect">
            <a:avLst/>
          </a:prstGeom>
        </p:spPr>
      </p:pic>
    </p:spTree>
    <p:extLst>
      <p:ext uri="{BB962C8B-B14F-4D97-AF65-F5344CB8AC3E}">
        <p14:creationId xmlns:p14="http://schemas.microsoft.com/office/powerpoint/2010/main" val="1548334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g19ccb858d6f_0_17"/>
          <p:cNvSpPr txBox="1"/>
          <p:nvPr/>
        </p:nvSpPr>
        <p:spPr>
          <a:xfrm>
            <a:off x="4135725" y="133400"/>
            <a:ext cx="28140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Neural Network	</a:t>
            </a:r>
            <a:endParaRPr sz="2800" b="1" dirty="0">
              <a:solidFill>
                <a:schemeClr val="dk2"/>
              </a:solidFill>
            </a:endParaRPr>
          </a:p>
        </p:txBody>
      </p:sp>
      <p:pic>
        <p:nvPicPr>
          <p:cNvPr id="4" name="Picture 3">
            <a:extLst>
              <a:ext uri="{FF2B5EF4-FFF2-40B4-BE49-F238E27FC236}">
                <a16:creationId xmlns:a16="http://schemas.microsoft.com/office/drawing/2014/main" id="{8DCF233F-62F0-4311-65CC-2C9B458BFA9A}"/>
              </a:ext>
            </a:extLst>
          </p:cNvPr>
          <p:cNvPicPr>
            <a:picLocks noChangeAspect="1"/>
          </p:cNvPicPr>
          <p:nvPr/>
        </p:nvPicPr>
        <p:blipFill>
          <a:blip r:embed="rId3"/>
          <a:stretch>
            <a:fillRect/>
          </a:stretch>
        </p:blipFill>
        <p:spPr>
          <a:xfrm>
            <a:off x="2327695" y="1950973"/>
            <a:ext cx="6734175" cy="828675"/>
          </a:xfrm>
          <a:prstGeom prst="rect">
            <a:avLst/>
          </a:prstGeom>
        </p:spPr>
      </p:pic>
    </p:spTree>
    <p:extLst>
      <p:ext uri="{BB962C8B-B14F-4D97-AF65-F5344CB8AC3E}">
        <p14:creationId xmlns:p14="http://schemas.microsoft.com/office/powerpoint/2010/main" val="1681285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g19ccb858d6f_0_17"/>
          <p:cNvSpPr txBox="1"/>
          <p:nvPr/>
        </p:nvSpPr>
        <p:spPr>
          <a:xfrm>
            <a:off x="4135725" y="133400"/>
            <a:ext cx="28140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solidFill>
                  <a:schemeClr val="dk2"/>
                </a:solidFill>
              </a:rPr>
              <a:t>Neural Network	</a:t>
            </a:r>
            <a:endParaRPr sz="2800" b="1" dirty="0">
              <a:solidFill>
                <a:schemeClr val="dk2"/>
              </a:solidFill>
            </a:endParaRPr>
          </a:p>
        </p:txBody>
      </p:sp>
      <p:pic>
        <p:nvPicPr>
          <p:cNvPr id="4" name="Picture 3">
            <a:extLst>
              <a:ext uri="{FF2B5EF4-FFF2-40B4-BE49-F238E27FC236}">
                <a16:creationId xmlns:a16="http://schemas.microsoft.com/office/drawing/2014/main" id="{281ADFF5-35AD-766F-DAEF-C03B51F46E55}"/>
              </a:ext>
            </a:extLst>
          </p:cNvPr>
          <p:cNvPicPr>
            <a:picLocks noChangeAspect="1"/>
          </p:cNvPicPr>
          <p:nvPr/>
        </p:nvPicPr>
        <p:blipFill>
          <a:blip r:embed="rId3"/>
          <a:stretch>
            <a:fillRect/>
          </a:stretch>
        </p:blipFill>
        <p:spPr>
          <a:xfrm>
            <a:off x="2090737" y="638826"/>
            <a:ext cx="7666005" cy="5842936"/>
          </a:xfrm>
          <a:prstGeom prst="rect">
            <a:avLst/>
          </a:prstGeom>
        </p:spPr>
      </p:pic>
    </p:spTree>
    <p:extLst>
      <p:ext uri="{BB962C8B-B14F-4D97-AF65-F5344CB8AC3E}">
        <p14:creationId xmlns:p14="http://schemas.microsoft.com/office/powerpoint/2010/main" val="991359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6"/>
          <p:cNvSpPr txBox="1"/>
          <p:nvPr/>
        </p:nvSpPr>
        <p:spPr>
          <a:xfrm>
            <a:off x="4078350" y="2698475"/>
            <a:ext cx="4035300" cy="1015800"/>
          </a:xfrm>
          <a:prstGeom prst="rect">
            <a:avLst/>
          </a:prstGeom>
          <a:noFill/>
          <a:ln>
            <a:noFill/>
          </a:ln>
        </p:spPr>
        <p:txBody>
          <a:bodyPr spcFirstLastPara="1" wrap="square" lIns="91425" tIns="91425" rIns="91425" bIns="91425" anchor="t" anchorCtr="0">
            <a:spAutoFit/>
          </a:bodyPr>
          <a:lstStyle/>
          <a:p>
            <a:pPr marL="0" lvl="0" indent="0" algn="ctr" rtl="0">
              <a:lnSpc>
                <a:spcPct val="75000"/>
              </a:lnSpc>
              <a:spcBef>
                <a:spcPts val="0"/>
              </a:spcBef>
              <a:spcAft>
                <a:spcPts val="0"/>
              </a:spcAft>
              <a:buClr>
                <a:srgbClr val="000000"/>
              </a:buClr>
              <a:buSzPts val="6400"/>
              <a:buFont typeface="Arial"/>
              <a:buNone/>
            </a:pPr>
            <a:r>
              <a:rPr lang="en-US" sz="3600" b="1">
                <a:solidFill>
                  <a:srgbClr val="FFFFFF"/>
                </a:solidFill>
              </a:rPr>
              <a:t>Performance Metrics</a:t>
            </a:r>
            <a:endParaRPr sz="3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3" name="Picture 2">
            <a:extLst>
              <a:ext uri="{FF2B5EF4-FFF2-40B4-BE49-F238E27FC236}">
                <a16:creationId xmlns:a16="http://schemas.microsoft.com/office/drawing/2014/main" id="{BE5A6438-FA32-A803-62BD-9055AAC95034}"/>
              </a:ext>
            </a:extLst>
          </p:cNvPr>
          <p:cNvPicPr>
            <a:picLocks noChangeAspect="1"/>
          </p:cNvPicPr>
          <p:nvPr/>
        </p:nvPicPr>
        <p:blipFill>
          <a:blip r:embed="rId3"/>
          <a:stretch>
            <a:fillRect/>
          </a:stretch>
        </p:blipFill>
        <p:spPr>
          <a:xfrm>
            <a:off x="1333545" y="2007910"/>
            <a:ext cx="8880790" cy="16571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
          <p:cNvSpPr txBox="1">
            <a:spLocks noGrp="1"/>
          </p:cNvSpPr>
          <p:nvPr>
            <p:ph type="title"/>
          </p:nvPr>
        </p:nvSpPr>
        <p:spPr>
          <a:xfrm>
            <a:off x="3654900" y="2879825"/>
            <a:ext cx="4882200" cy="738900"/>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6400"/>
              <a:buFont typeface="Arial"/>
              <a:buNone/>
            </a:pPr>
            <a:r>
              <a:rPr lang="en-US" sz="3600">
                <a:solidFill>
                  <a:srgbClr val="FFFFFF"/>
                </a:solidFill>
              </a:rPr>
              <a:t>Problem Statement</a:t>
            </a:r>
            <a:r>
              <a:rPr lang="en-US">
                <a:solidFill>
                  <a:srgbClr val="FFFFFF"/>
                </a:solidFill>
              </a:rPr>
              <a:t> </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19ef4f849db_0_73"/>
          <p:cNvSpPr txBox="1">
            <a:spLocks noGrp="1"/>
          </p:cNvSpPr>
          <p:nvPr>
            <p:ph type="title"/>
          </p:nvPr>
        </p:nvSpPr>
        <p:spPr>
          <a:xfrm>
            <a:off x="4295550" y="3013500"/>
            <a:ext cx="3600900" cy="415500"/>
          </a:xfrm>
          <a:prstGeom prst="rect">
            <a:avLst/>
          </a:prstGeom>
        </p:spPr>
        <p:txBody>
          <a:bodyPr spcFirstLastPara="1" wrap="square" lIns="0" tIns="0" rIns="0" bIns="0" anchor="ctr" anchorCtr="0">
            <a:spAutoFit/>
          </a:bodyPr>
          <a:lstStyle/>
          <a:p>
            <a:pPr marL="0" lvl="0" indent="0" algn="ctr" rtl="0">
              <a:spcBef>
                <a:spcPts val="0"/>
              </a:spcBef>
              <a:spcAft>
                <a:spcPts val="0"/>
              </a:spcAft>
              <a:buNone/>
            </a:pPr>
            <a:r>
              <a:rPr lang="en-US" sz="3600"/>
              <a:t>Conclusion</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19ef4f849db_0_144"/>
          <p:cNvSpPr txBox="1">
            <a:spLocks noGrp="1"/>
          </p:cNvSpPr>
          <p:nvPr>
            <p:ph type="body" idx="1"/>
          </p:nvPr>
        </p:nvSpPr>
        <p:spPr>
          <a:xfrm>
            <a:off x="381000" y="1798725"/>
            <a:ext cx="11487300" cy="2204700"/>
          </a:xfrm>
          <a:prstGeom prst="rect">
            <a:avLst/>
          </a:prstGeom>
        </p:spPr>
        <p:txBody>
          <a:bodyPr spcFirstLastPara="1" wrap="square" lIns="0" tIns="0" rIns="0" bIns="0" anchor="t" anchorCtr="0">
            <a:noAutofit/>
          </a:bodyPr>
          <a:lstStyle/>
          <a:p>
            <a:pPr marL="0" lvl="0" indent="0" algn="just" rtl="0">
              <a:spcBef>
                <a:spcPts val="1800"/>
              </a:spcBef>
              <a:spcAft>
                <a:spcPts val="0"/>
              </a:spcAft>
              <a:buNone/>
            </a:pPr>
            <a:r>
              <a:rPr lang="en-US" sz="2400" b="0" dirty="0">
                <a:solidFill>
                  <a:schemeClr val="dk1"/>
                </a:solidFill>
                <a:highlight>
                  <a:schemeClr val="lt1"/>
                </a:highlight>
              </a:rPr>
              <a:t>By Analyzing the accuracies of Logistic Regression, Random Forest and Decision Tree we can observe that the accuracy of Logistic Regression is the best with is 81.22% .so, we could conclude that the Logistic Regression Model is the best prediction model to classify customer churn based on the parameters from the data set we have.</a:t>
            </a:r>
            <a:endParaRPr sz="2400" dirty="0">
              <a:solidFill>
                <a:schemeClr val="dk1"/>
              </a:solidFill>
              <a:highlight>
                <a:schemeClr val="lt1"/>
              </a:highlight>
            </a:endParaRPr>
          </a:p>
        </p:txBody>
      </p:sp>
      <p:sp>
        <p:nvSpPr>
          <p:cNvPr id="431" name="Google Shape;431;g19ef4f849db_0_144"/>
          <p:cNvSpPr txBox="1"/>
          <p:nvPr/>
        </p:nvSpPr>
        <p:spPr>
          <a:xfrm>
            <a:off x="4204825" y="544850"/>
            <a:ext cx="217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a:solidFill>
                  <a:schemeClr val="dk2"/>
                </a:solidFill>
                <a:highlight>
                  <a:schemeClr val="lt1"/>
                </a:highlight>
              </a:rPr>
              <a:t>Conclusion </a:t>
            </a:r>
            <a:endParaRPr sz="2800" b="1">
              <a:solidFill>
                <a:schemeClr val="dk2"/>
              </a:solidFill>
              <a:highlight>
                <a:schemeClr val="lt1"/>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9"/>
          <p:cNvSpPr txBox="1">
            <a:spLocks noGrp="1"/>
          </p:cNvSpPr>
          <p:nvPr>
            <p:ph type="title"/>
          </p:nvPr>
        </p:nvSpPr>
        <p:spPr>
          <a:xfrm>
            <a:off x="3969525" y="3013495"/>
            <a:ext cx="4156500" cy="415500"/>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6400"/>
              <a:buFont typeface="Arial"/>
              <a:buNone/>
            </a:pPr>
            <a:r>
              <a:rPr lang="en-US" sz="3600"/>
              <a:t>Thank You! </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9ef4f849db_0_13"/>
          <p:cNvSpPr txBox="1">
            <a:spLocks noGrp="1"/>
          </p:cNvSpPr>
          <p:nvPr>
            <p:ph type="title"/>
          </p:nvPr>
        </p:nvSpPr>
        <p:spPr>
          <a:xfrm>
            <a:off x="381000" y="244799"/>
            <a:ext cx="114300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a:t>Problem Statement </a:t>
            </a:r>
            <a:endParaRPr/>
          </a:p>
        </p:txBody>
      </p:sp>
      <p:sp>
        <p:nvSpPr>
          <p:cNvPr id="246" name="Google Shape;246;g19ef4f849db_0_13"/>
          <p:cNvSpPr txBox="1">
            <a:spLocks noGrp="1"/>
          </p:cNvSpPr>
          <p:nvPr>
            <p:ph type="body" idx="1"/>
          </p:nvPr>
        </p:nvSpPr>
        <p:spPr>
          <a:xfrm>
            <a:off x="381000" y="927900"/>
            <a:ext cx="11108100" cy="5002200"/>
          </a:xfrm>
          <a:prstGeom prst="rect">
            <a:avLst/>
          </a:prstGeom>
        </p:spPr>
        <p:txBody>
          <a:bodyPr spcFirstLastPara="1" wrap="square" lIns="0" tIns="0" rIns="0" bIns="0" anchor="t" anchorCtr="0">
            <a:noAutofit/>
          </a:bodyPr>
          <a:lstStyle/>
          <a:p>
            <a:pPr marL="0" lvl="0" indent="0" algn="just" rtl="0">
              <a:spcBef>
                <a:spcPts val="1800"/>
              </a:spcBef>
              <a:spcAft>
                <a:spcPts val="0"/>
              </a:spcAft>
              <a:buNone/>
            </a:pPr>
            <a:r>
              <a:rPr lang="en-US" sz="2400" b="0">
                <a:solidFill>
                  <a:schemeClr val="dk1"/>
                </a:solidFill>
                <a:highlight>
                  <a:schemeClr val="lt1"/>
                </a:highlight>
              </a:rPr>
              <a:t>Customer churn is a major problem and one of the most important concerns for large companies. Due to the direct effect on the revenues of the companies, especially in the telecom field, companies are seeking to develop means to predict potential customer to churn.</a:t>
            </a:r>
            <a:r>
              <a:rPr lang="en-US" sz="2400">
                <a:solidFill>
                  <a:schemeClr val="dk1"/>
                </a:solidFill>
                <a:highlight>
                  <a:schemeClr val="lt1"/>
                </a:highlight>
              </a:rPr>
              <a:t> </a:t>
            </a:r>
            <a:endParaRPr sz="2400">
              <a:solidFill>
                <a:schemeClr val="dk1"/>
              </a:solidFill>
              <a:highlight>
                <a:schemeClr val="lt1"/>
              </a:highlight>
            </a:endParaRPr>
          </a:p>
        </p:txBody>
      </p:sp>
      <p:pic>
        <p:nvPicPr>
          <p:cNvPr id="247" name="Google Shape;247;g19ef4f849db_0_13"/>
          <p:cNvPicPr preferRelativeResize="0"/>
          <p:nvPr/>
        </p:nvPicPr>
        <p:blipFill>
          <a:blip r:embed="rId3">
            <a:alphaModFix/>
          </a:blip>
          <a:stretch>
            <a:fillRect/>
          </a:stretch>
        </p:blipFill>
        <p:spPr>
          <a:xfrm>
            <a:off x="1610850" y="2641350"/>
            <a:ext cx="8634700" cy="349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19ef4f849db_0_3"/>
          <p:cNvSpPr txBox="1">
            <a:spLocks noGrp="1"/>
          </p:cNvSpPr>
          <p:nvPr>
            <p:ph type="title"/>
          </p:nvPr>
        </p:nvSpPr>
        <p:spPr>
          <a:xfrm>
            <a:off x="4017756" y="3013506"/>
            <a:ext cx="4156500" cy="415500"/>
          </a:xfrm>
          <a:prstGeom prst="rect">
            <a:avLst/>
          </a:prstGeom>
        </p:spPr>
        <p:txBody>
          <a:bodyPr spcFirstLastPara="1" wrap="square" lIns="0" tIns="0" rIns="0" bIns="0" anchor="ctr" anchorCtr="0">
            <a:spAutoFit/>
          </a:bodyPr>
          <a:lstStyle/>
          <a:p>
            <a:pPr marL="0" lvl="0" indent="0" algn="ctr" rtl="0">
              <a:spcBef>
                <a:spcPts val="0"/>
              </a:spcBef>
              <a:spcAft>
                <a:spcPts val="0"/>
              </a:spcAft>
              <a:buNone/>
            </a:pPr>
            <a:r>
              <a:rPr lang="en-US" sz="3600"/>
              <a:t>Data Set Info </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
          <p:cNvSpPr txBox="1">
            <a:spLocks noGrp="1"/>
          </p:cNvSpPr>
          <p:nvPr>
            <p:ph type="title"/>
          </p:nvPr>
        </p:nvSpPr>
        <p:spPr>
          <a:xfrm>
            <a:off x="5106000" y="528250"/>
            <a:ext cx="1741200" cy="498600"/>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2"/>
              </a:buClr>
              <a:buSzPts val="3600"/>
              <a:buFont typeface="Arial"/>
              <a:buNone/>
            </a:pPr>
            <a:r>
              <a:rPr lang="en-US"/>
              <a:t>Dataset </a:t>
            </a:r>
            <a:endParaRPr/>
          </a:p>
        </p:txBody>
      </p:sp>
      <p:sp>
        <p:nvSpPr>
          <p:cNvPr id="260" name="Google Shape;260;p3"/>
          <p:cNvSpPr txBox="1">
            <a:spLocks noGrp="1"/>
          </p:cNvSpPr>
          <p:nvPr>
            <p:ph type="body" idx="1"/>
          </p:nvPr>
        </p:nvSpPr>
        <p:spPr>
          <a:xfrm>
            <a:off x="381000" y="1188875"/>
            <a:ext cx="10883100" cy="1847100"/>
          </a:xfrm>
          <a:prstGeom prst="rect">
            <a:avLst/>
          </a:prstGeom>
          <a:noFill/>
          <a:ln>
            <a:noFill/>
          </a:ln>
        </p:spPr>
        <p:txBody>
          <a:bodyPr spcFirstLastPara="1" wrap="square" lIns="0" tIns="0" rIns="0" bIns="0" anchor="t" anchorCtr="0">
            <a:noAutofit/>
          </a:bodyPr>
          <a:lstStyle/>
          <a:p>
            <a:pPr marL="0" lvl="0" indent="0" algn="just" rtl="0">
              <a:lnSpc>
                <a:spcPct val="100000"/>
              </a:lnSpc>
              <a:spcBef>
                <a:spcPts val="1800"/>
              </a:spcBef>
              <a:spcAft>
                <a:spcPts val="0"/>
              </a:spcAft>
              <a:buNone/>
            </a:pPr>
            <a:r>
              <a:rPr lang="en-US" sz="1800" b="0" dirty="0">
                <a:solidFill>
                  <a:srgbClr val="000000"/>
                </a:solidFill>
              </a:rPr>
              <a:t>The data set consists of 7043 rows and 21 columns. It includes attributes such as customer id, gender, senior citizen, partner, dependents, tenure, phone service, multiple lines, internet service, online security, and many more. The features are of type </a:t>
            </a:r>
            <a:r>
              <a:rPr lang="en-US" sz="1800" b="0" dirty="0">
                <a:solidFill>
                  <a:srgbClr val="242424"/>
                </a:solidFill>
              </a:rPr>
              <a:t>Categorical, Boolean, and Numeric. Churn is the categorical and discrete target feature in the dataset.</a:t>
            </a:r>
            <a:r>
              <a:rPr lang="en-US" sz="1100" b="0" dirty="0">
                <a:solidFill>
                  <a:srgbClr val="000000"/>
                </a:solidFill>
              </a:rPr>
              <a:t>		</a:t>
            </a:r>
            <a:endParaRPr sz="1800" b="0" dirty="0">
              <a:solidFill>
                <a:srgbClr val="000000"/>
              </a:solidFill>
            </a:endParaRPr>
          </a:p>
          <a:p>
            <a:pPr marL="0" lvl="0" indent="0" algn="just" rtl="0">
              <a:lnSpc>
                <a:spcPct val="100000"/>
              </a:lnSpc>
              <a:spcBef>
                <a:spcPts val="1800"/>
              </a:spcBef>
              <a:spcAft>
                <a:spcPts val="0"/>
              </a:spcAft>
              <a:buSzPts val="1900"/>
              <a:buNone/>
            </a:pPr>
            <a:endParaRPr sz="1800" b="0" dirty="0">
              <a:solidFill>
                <a:srgbClr val="000000"/>
              </a:solidFill>
            </a:endParaRPr>
          </a:p>
        </p:txBody>
      </p:sp>
      <p:sp>
        <p:nvSpPr>
          <p:cNvPr id="261" name="Google Shape;261;p3"/>
          <p:cNvSpPr txBox="1"/>
          <p:nvPr/>
        </p:nvSpPr>
        <p:spPr>
          <a:xfrm>
            <a:off x="829125" y="3423075"/>
            <a:ext cx="6822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3" name="Picture 12">
            <a:extLst>
              <a:ext uri="{FF2B5EF4-FFF2-40B4-BE49-F238E27FC236}">
                <a16:creationId xmlns:a16="http://schemas.microsoft.com/office/drawing/2014/main" id="{8CC9D903-6BCE-399D-FEB6-7883CED0C28A}"/>
              </a:ext>
            </a:extLst>
          </p:cNvPr>
          <p:cNvPicPr>
            <a:picLocks noChangeAspect="1"/>
          </p:cNvPicPr>
          <p:nvPr/>
        </p:nvPicPr>
        <p:blipFill>
          <a:blip r:embed="rId3"/>
          <a:stretch>
            <a:fillRect/>
          </a:stretch>
        </p:blipFill>
        <p:spPr>
          <a:xfrm>
            <a:off x="386499" y="2543274"/>
            <a:ext cx="11642104" cy="3581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
          <p:cNvSpPr txBox="1">
            <a:spLocks noGrp="1"/>
          </p:cNvSpPr>
          <p:nvPr>
            <p:ph type="title"/>
          </p:nvPr>
        </p:nvSpPr>
        <p:spPr>
          <a:xfrm>
            <a:off x="4129800" y="2978650"/>
            <a:ext cx="3932400" cy="669600"/>
          </a:xfrm>
          <a:prstGeom prst="rect">
            <a:avLst/>
          </a:prstGeom>
          <a:noFill/>
          <a:ln>
            <a:noFill/>
          </a:ln>
        </p:spPr>
        <p:txBody>
          <a:bodyPr spcFirstLastPara="1" wrap="square" lIns="0" tIns="0" rIns="0" bIns="0" anchor="ctr" anchorCtr="0">
            <a:spAutoFit/>
          </a:bodyPr>
          <a:lstStyle/>
          <a:p>
            <a:pPr marL="0" lvl="0" indent="0" algn="ctr" rtl="0">
              <a:lnSpc>
                <a:spcPct val="75000"/>
              </a:lnSpc>
              <a:spcBef>
                <a:spcPts val="0"/>
              </a:spcBef>
              <a:spcAft>
                <a:spcPts val="0"/>
              </a:spcAft>
              <a:buClr>
                <a:schemeClr val="lt1"/>
              </a:buClr>
              <a:buSzPts val="6400"/>
              <a:buFont typeface="Arial"/>
              <a:buNone/>
            </a:pPr>
            <a:r>
              <a:rPr lang="en-US" sz="2900">
                <a:solidFill>
                  <a:srgbClr val="FFFFFF"/>
                </a:solidFill>
              </a:rPr>
              <a:t>Visualizations on the features </a:t>
            </a:r>
            <a:endParaRPr sz="29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9ef4f849db_0_46"/>
          <p:cNvSpPr txBox="1">
            <a:spLocks noGrp="1"/>
          </p:cNvSpPr>
          <p:nvPr>
            <p:ph type="title"/>
          </p:nvPr>
        </p:nvSpPr>
        <p:spPr>
          <a:xfrm>
            <a:off x="5071175" y="105675"/>
            <a:ext cx="23076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sz="2800" dirty="0"/>
              <a:t>Bar Graph</a:t>
            </a:r>
            <a:r>
              <a:rPr lang="en-US" dirty="0"/>
              <a:t> </a:t>
            </a:r>
            <a:endParaRPr dirty="0"/>
          </a:p>
        </p:txBody>
      </p:sp>
      <p:sp>
        <p:nvSpPr>
          <p:cNvPr id="3" name="TextBox 2">
            <a:extLst>
              <a:ext uri="{FF2B5EF4-FFF2-40B4-BE49-F238E27FC236}">
                <a16:creationId xmlns:a16="http://schemas.microsoft.com/office/drawing/2014/main" id="{9D98034C-7C2E-6CD2-AB79-9B3F5F8AC5A6}"/>
              </a:ext>
            </a:extLst>
          </p:cNvPr>
          <p:cNvSpPr txBox="1"/>
          <p:nvPr/>
        </p:nvSpPr>
        <p:spPr>
          <a:xfrm>
            <a:off x="4538415" y="6136775"/>
            <a:ext cx="6096000" cy="307777"/>
          </a:xfrm>
          <a:prstGeom prst="rect">
            <a:avLst/>
          </a:prstGeom>
          <a:noFill/>
        </p:spPr>
        <p:txBody>
          <a:bodyPr wrap="square">
            <a:spAutoFit/>
          </a:bodyPr>
          <a:lstStyle/>
          <a:p>
            <a:r>
              <a:rPr lang="en-US" sz="1400" dirty="0"/>
              <a:t>Churned customers vs Non churned customers</a:t>
            </a:r>
            <a:r>
              <a:rPr lang="en-US" dirty="0"/>
              <a:t> </a:t>
            </a:r>
          </a:p>
        </p:txBody>
      </p:sp>
      <p:pic>
        <p:nvPicPr>
          <p:cNvPr id="5122" name="Picture 2" descr="image">
            <a:extLst>
              <a:ext uri="{FF2B5EF4-FFF2-40B4-BE49-F238E27FC236}">
                <a16:creationId xmlns:a16="http://schemas.microsoft.com/office/drawing/2014/main" id="{AB8EBFBA-19A6-63FD-ABED-EF1182442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212" y="717070"/>
            <a:ext cx="7343481" cy="58251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9ef4f849db_0_46"/>
          <p:cNvSpPr txBox="1">
            <a:spLocks noGrp="1"/>
          </p:cNvSpPr>
          <p:nvPr>
            <p:ph type="title"/>
          </p:nvPr>
        </p:nvSpPr>
        <p:spPr>
          <a:xfrm>
            <a:off x="5071175" y="105675"/>
            <a:ext cx="2307600" cy="498600"/>
          </a:xfrm>
          <a:prstGeom prst="rect">
            <a:avLst/>
          </a:prstGeom>
        </p:spPr>
        <p:txBody>
          <a:bodyPr spcFirstLastPara="1" wrap="square" lIns="0" tIns="0" rIns="0" bIns="0" anchor="b" anchorCtr="0">
            <a:spAutoFit/>
          </a:bodyPr>
          <a:lstStyle/>
          <a:p>
            <a:pPr marL="0" lvl="0" indent="0" algn="l" rtl="0">
              <a:spcBef>
                <a:spcPts val="0"/>
              </a:spcBef>
              <a:spcAft>
                <a:spcPts val="0"/>
              </a:spcAft>
              <a:buNone/>
            </a:pPr>
            <a:r>
              <a:rPr lang="en-US" sz="2800" dirty="0"/>
              <a:t>Bar Graph</a:t>
            </a:r>
            <a:r>
              <a:rPr lang="en-US" dirty="0"/>
              <a:t> </a:t>
            </a:r>
            <a:endParaRPr dirty="0"/>
          </a:p>
        </p:txBody>
      </p:sp>
      <p:sp>
        <p:nvSpPr>
          <p:cNvPr id="3" name="TextBox 2">
            <a:extLst>
              <a:ext uri="{FF2B5EF4-FFF2-40B4-BE49-F238E27FC236}">
                <a16:creationId xmlns:a16="http://schemas.microsoft.com/office/drawing/2014/main" id="{9D98034C-7C2E-6CD2-AB79-9B3F5F8AC5A6}"/>
              </a:ext>
            </a:extLst>
          </p:cNvPr>
          <p:cNvSpPr txBox="1"/>
          <p:nvPr/>
        </p:nvSpPr>
        <p:spPr>
          <a:xfrm>
            <a:off x="4538415" y="6136775"/>
            <a:ext cx="6096000" cy="307777"/>
          </a:xfrm>
          <a:prstGeom prst="rect">
            <a:avLst/>
          </a:prstGeom>
          <a:noFill/>
        </p:spPr>
        <p:txBody>
          <a:bodyPr wrap="square">
            <a:spAutoFit/>
          </a:bodyPr>
          <a:lstStyle/>
          <a:p>
            <a:r>
              <a:rPr lang="en-US" sz="1400" dirty="0"/>
              <a:t>Churned customers vs Non churned customers</a:t>
            </a:r>
            <a:r>
              <a:rPr lang="en-US" dirty="0"/>
              <a:t> </a:t>
            </a:r>
          </a:p>
        </p:txBody>
      </p:sp>
      <p:pic>
        <p:nvPicPr>
          <p:cNvPr id="1026" name="Picture 2">
            <a:extLst>
              <a:ext uri="{FF2B5EF4-FFF2-40B4-BE49-F238E27FC236}">
                <a16:creationId xmlns:a16="http://schemas.microsoft.com/office/drawing/2014/main" id="{03934156-2361-BE4B-86F0-40C20EEF8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446" y="761546"/>
            <a:ext cx="7425818" cy="5683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15663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TotalTime>
  <Words>1653</Words>
  <Application>Microsoft Office PowerPoint</Application>
  <PresentationFormat>Widescreen</PresentationFormat>
  <Paragraphs>164</Paragraphs>
  <Slides>32</Slides>
  <Notes>32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32</vt:i4>
      </vt:variant>
    </vt:vector>
  </HeadingPairs>
  <TitlesOfParts>
    <vt:vector size="38" baseType="lpstr">
      <vt:lpstr>Palatino</vt:lpstr>
      <vt:lpstr>Calibri</vt:lpstr>
      <vt:lpstr>Arial</vt:lpstr>
      <vt:lpstr>Roboto</vt:lpstr>
      <vt:lpstr>Office Theme</vt:lpstr>
      <vt:lpstr>MAT008_Robinson_PPT_template_20160817_1e</vt:lpstr>
      <vt:lpstr>Telecom Customer Churn </vt:lpstr>
      <vt:lpstr>Contents</vt:lpstr>
      <vt:lpstr>Problem Statement </vt:lpstr>
      <vt:lpstr>Problem Statement </vt:lpstr>
      <vt:lpstr>Data Set Info </vt:lpstr>
      <vt:lpstr>Dataset </vt:lpstr>
      <vt:lpstr>Visualizations on the features </vt:lpstr>
      <vt:lpstr>Bar Graph </vt:lpstr>
      <vt:lpstr>Bar Graph </vt:lpstr>
      <vt:lpstr>PowerPoint Presentation</vt:lpstr>
      <vt:lpstr>PowerPoint Presentation</vt:lpstr>
      <vt:lpstr>PowerPoint Presentation</vt:lpstr>
      <vt:lpstr>PowerPoint Presentation</vt:lpstr>
      <vt:lpstr>Machine learning model </vt:lpstr>
      <vt:lpstr>Splitting, Training and Testing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Customer Churn</dc:title>
  <dc:creator>Abinesh G</dc:creator>
  <cp:lastModifiedBy>Srirag Nair Kozhikkottu Muralidharan</cp:lastModifiedBy>
  <cp:revision>5</cp:revision>
  <dcterms:created xsi:type="dcterms:W3CDTF">2022-09-16T01:32:55Z</dcterms:created>
  <dcterms:modified xsi:type="dcterms:W3CDTF">2023-02-24T23:22:30Z</dcterms:modified>
</cp:coreProperties>
</file>